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76" r:id="rId4"/>
    <p:sldId id="258" r:id="rId5"/>
    <p:sldId id="259" r:id="rId6"/>
    <p:sldId id="260" r:id="rId7"/>
    <p:sldId id="261" r:id="rId8"/>
    <p:sldId id="262" r:id="rId9"/>
    <p:sldId id="263" r:id="rId10"/>
    <p:sldId id="264" r:id="rId11"/>
    <p:sldId id="265" r:id="rId12"/>
    <p:sldId id="266" r:id="rId13"/>
    <p:sldId id="267" r:id="rId14"/>
    <p:sldId id="268" r:id="rId15"/>
    <p:sldId id="269" r:id="rId16"/>
    <p:sldId id="277" r:id="rId17"/>
    <p:sldId id="278" r:id="rId18"/>
    <p:sldId id="270" r:id="rId19"/>
    <p:sldId id="271" r:id="rId20"/>
    <p:sldId id="272" r:id="rId21"/>
    <p:sldId id="274" r:id="rId22"/>
    <p:sldId id="273"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96DFF08F-DC6B-4601-B491-B0F83F6DD2DA}" type="datetimeFigureOut">
              <a:rPr lang="en-US" smtClean="0"/>
              <a:t>05-Nov-25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65722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05-Nov-25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72908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05-Nov-25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243524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05-Nov-25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81068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pPr/>
              <a:t>05-Nov-25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29074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96DFF08F-DC6B-4601-B491-B0F83F6DD2DA}" type="datetimeFigureOut">
              <a:rPr lang="en-US" smtClean="0"/>
              <a:pPr/>
              <a:t>05-Nov-25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90850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96DFF08F-DC6B-4601-B491-B0F83F6DD2DA}" type="datetimeFigureOut">
              <a:rPr lang="en-US" smtClean="0"/>
              <a:pPr/>
              <a:t>05-Nov-25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06655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05-Nov-25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276346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05-Nov-25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77583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05-Nov-25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46690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pPr/>
              <a:t>05-Nov-25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3488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05-Nov-25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67948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05-Nov-25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133625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05-Nov-25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20004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05-Nov-25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2376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05-Nov-25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02168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05-Nov-25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4129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6DFF08F-DC6B-4601-B491-B0F83F6DD2DA}" type="datetimeFigureOut">
              <a:rPr lang="en-US" smtClean="0"/>
              <a:pPr/>
              <a:t>05-Nov-25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4270044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assets.publishing.service.gov.uk/government/uploads/system/uploads/attachment_data/file/903553/2021_Pre-key_stage_2_-_pupils_working_below_the_national_curriculum_assessment_standard_PDFA.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7.jpg"/><Relationship Id="rId4" Type="http://schemas.openxmlformats.org/officeDocument/2006/relationships/image" Target="../media/image6.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fis.peterborough.gov.uk/kb5/peterborough/directory/results.page?familychannel=8-6-13"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fis.peterborough.gov.uk/kb5/peterborough/directory/localoffer.page?familychannel=8"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00212" y="383708"/>
            <a:ext cx="8791575" cy="853849"/>
          </a:xfrm>
        </p:spPr>
        <p:txBody>
          <a:bodyPr/>
          <a:lstStyle/>
          <a:p>
            <a:r>
              <a:rPr lang="en-US" altLang="en-US" cap="none" dirty="0" smtClean="0">
                <a:solidFill>
                  <a:schemeClr val="bg1"/>
                </a:solidFill>
                <a:latin typeface="+mn-lt"/>
                <a:ea typeface="ＭＳ Ｐゴシック" panose="020B0600070205080204" pitchFamily="34" charset="-128"/>
              </a:rPr>
              <a:t>St Augustine’s </a:t>
            </a:r>
            <a:r>
              <a:rPr lang="en-US" altLang="en-US" cap="none" dirty="0">
                <a:solidFill>
                  <a:schemeClr val="bg1"/>
                </a:solidFill>
                <a:latin typeface="+mn-lt"/>
                <a:ea typeface="ＭＳ Ｐゴシック" panose="020B0600070205080204" pitchFamily="34" charset="-128"/>
              </a:rPr>
              <a:t>C</a:t>
            </a:r>
            <a:r>
              <a:rPr lang="en-US" altLang="en-US" cap="none" dirty="0" smtClean="0">
                <a:solidFill>
                  <a:schemeClr val="bg1"/>
                </a:solidFill>
                <a:latin typeface="+mn-lt"/>
                <a:ea typeface="ＭＳ Ｐゴシック" panose="020B0600070205080204" pitchFamily="34" charset="-128"/>
              </a:rPr>
              <a:t> of E Junior </a:t>
            </a:r>
            <a:r>
              <a:rPr lang="en-US" altLang="en-US" cap="none" dirty="0">
                <a:solidFill>
                  <a:schemeClr val="bg1"/>
                </a:solidFill>
                <a:latin typeface="+mn-lt"/>
                <a:ea typeface="ＭＳ Ｐゴシック" panose="020B0600070205080204" pitchFamily="34" charset="-128"/>
              </a:rPr>
              <a:t>S</a:t>
            </a:r>
            <a:r>
              <a:rPr lang="en-US" altLang="en-US" cap="none" dirty="0" smtClean="0">
                <a:solidFill>
                  <a:schemeClr val="bg1"/>
                </a:solidFill>
                <a:latin typeface="+mn-lt"/>
                <a:ea typeface="ＭＳ Ｐゴシック" panose="020B0600070205080204" pitchFamily="34" charset="-128"/>
              </a:rPr>
              <a:t>chool</a:t>
            </a:r>
            <a:endParaRPr lang="en-GB" cap="none" dirty="0">
              <a:solidFill>
                <a:schemeClr val="bg1"/>
              </a:solidFill>
              <a:latin typeface="+mn-lt"/>
            </a:endParaRPr>
          </a:p>
        </p:txBody>
      </p:sp>
      <p:sp>
        <p:nvSpPr>
          <p:cNvPr id="3" name="Subtitle 2"/>
          <p:cNvSpPr>
            <a:spLocks noGrp="1"/>
          </p:cNvSpPr>
          <p:nvPr>
            <p:ph type="subTitle" idx="1"/>
          </p:nvPr>
        </p:nvSpPr>
        <p:spPr>
          <a:xfrm>
            <a:off x="1630543" y="1922627"/>
            <a:ext cx="9144000" cy="2169419"/>
          </a:xfrm>
        </p:spPr>
        <p:txBody>
          <a:bodyPr>
            <a:normAutofit fontScale="55000" lnSpcReduction="20000"/>
          </a:bodyPr>
          <a:lstStyle/>
          <a:p>
            <a:pPr>
              <a:spcBef>
                <a:spcPts val="0"/>
              </a:spcBef>
              <a:spcAft>
                <a:spcPts val="0"/>
              </a:spcAft>
              <a:defRPr/>
            </a:pPr>
            <a:r>
              <a:rPr lang="en-GB" sz="4400" b="1" cap="none" dirty="0" smtClean="0">
                <a:solidFill>
                  <a:schemeClr val="bg1"/>
                </a:solidFill>
                <a:latin typeface="Calibri" panose="020F0502020204030204" pitchFamily="34" charset="0"/>
                <a:cs typeface="Calibri" panose="020F0502020204030204" pitchFamily="34" charset="0"/>
              </a:rPr>
              <a:t>We are an inclusive school and all teachers at St Augustine’s CE Junior School:</a:t>
            </a:r>
          </a:p>
          <a:p>
            <a:pPr>
              <a:spcBef>
                <a:spcPts val="0"/>
              </a:spcBef>
              <a:spcAft>
                <a:spcPts val="0"/>
              </a:spcAft>
              <a:defRPr/>
            </a:pPr>
            <a:endParaRPr lang="en-GB" sz="4400" b="1" cap="none" dirty="0" smtClean="0">
              <a:solidFill>
                <a:schemeClr val="bg1"/>
              </a:solidFill>
              <a:latin typeface="Calibri" panose="020F0502020204030204" pitchFamily="34" charset="0"/>
              <a:cs typeface="Calibri" panose="020F0502020204030204" pitchFamily="34" charset="0"/>
            </a:endParaRPr>
          </a:p>
          <a:p>
            <a:pPr marL="285750" indent="-285750">
              <a:spcBef>
                <a:spcPts val="0"/>
              </a:spcBef>
              <a:spcAft>
                <a:spcPts val="0"/>
              </a:spcAft>
              <a:buFont typeface="Arial" panose="020B0604020202020204" pitchFamily="34" charset="0"/>
              <a:buChar char="•"/>
              <a:defRPr/>
            </a:pPr>
            <a:r>
              <a:rPr lang="en-GB" sz="2900" cap="none" dirty="0" smtClean="0">
                <a:solidFill>
                  <a:schemeClr val="bg1"/>
                </a:solidFill>
                <a:latin typeface="Calibri" panose="020F0502020204030204" pitchFamily="34" charset="0"/>
                <a:cs typeface="Calibri" panose="020F0502020204030204" pitchFamily="34" charset="0"/>
              </a:rPr>
              <a:t>Are doing everything they can to meet pupils’ special educational needs. </a:t>
            </a:r>
          </a:p>
          <a:p>
            <a:pPr marL="285750" indent="-285750">
              <a:spcBef>
                <a:spcPts val="0"/>
              </a:spcBef>
              <a:spcAft>
                <a:spcPts val="0"/>
              </a:spcAft>
              <a:buFont typeface="Arial" panose="020B0604020202020204" pitchFamily="34" charset="0"/>
              <a:buChar char="•"/>
              <a:defRPr/>
            </a:pPr>
            <a:r>
              <a:rPr lang="en-GB" sz="2900" cap="none" dirty="0" smtClean="0">
                <a:solidFill>
                  <a:schemeClr val="bg1"/>
                </a:solidFill>
                <a:latin typeface="Calibri" panose="020F0502020204030204" pitchFamily="34" charset="0"/>
                <a:cs typeface="Calibri" panose="020F0502020204030204" pitchFamily="34" charset="0"/>
              </a:rPr>
              <a:t>Ensure that pupils with SEND engage in activities alongside their peers.</a:t>
            </a:r>
          </a:p>
          <a:p>
            <a:pPr marL="285750" indent="-285750">
              <a:spcBef>
                <a:spcPts val="0"/>
              </a:spcBef>
              <a:spcAft>
                <a:spcPts val="0"/>
              </a:spcAft>
              <a:buFont typeface="Arial" panose="020B0604020202020204" pitchFamily="34" charset="0"/>
              <a:buChar char="•"/>
              <a:defRPr/>
            </a:pPr>
            <a:r>
              <a:rPr lang="en-GB" sz="2900" cap="none" dirty="0" smtClean="0">
                <a:solidFill>
                  <a:schemeClr val="bg1"/>
                </a:solidFill>
                <a:latin typeface="Calibri" panose="020F0502020204030204" pitchFamily="34" charset="0"/>
                <a:cs typeface="Calibri" panose="020F0502020204030204" pitchFamily="34" charset="0"/>
              </a:rPr>
              <a:t>Are responsible and accountable for the progress and development of the pupils in their class.</a:t>
            </a:r>
          </a:p>
          <a:p>
            <a:pPr marL="285750" indent="-285750">
              <a:spcBef>
                <a:spcPts val="0"/>
              </a:spcBef>
              <a:spcAft>
                <a:spcPts val="0"/>
              </a:spcAft>
              <a:buFont typeface="Arial" panose="020B0604020202020204" pitchFamily="34" charset="0"/>
              <a:buChar char="•"/>
              <a:defRPr/>
            </a:pPr>
            <a:r>
              <a:rPr lang="en-GB" sz="2900" cap="none" dirty="0" smtClean="0">
                <a:solidFill>
                  <a:schemeClr val="bg1"/>
                </a:solidFill>
                <a:latin typeface="Calibri" panose="020F0502020204030204" pitchFamily="34" charset="0"/>
                <a:cs typeface="Calibri" panose="020F0502020204030204" pitchFamily="34" charset="0"/>
              </a:rPr>
              <a:t>Provide high-quality teaching, adapted for individual pupils.</a:t>
            </a:r>
            <a:endParaRPr lang="en-GB" sz="2900" b="1" cap="none" dirty="0" smtClean="0">
              <a:solidFill>
                <a:schemeClr val="bg1"/>
              </a:solidFill>
              <a:latin typeface="Calibri" panose="020F0502020204030204" pitchFamily="34" charset="0"/>
              <a:cs typeface="Calibri" panose="020F0502020204030204" pitchFamily="34" charset="0"/>
            </a:endParaRPr>
          </a:p>
          <a:p>
            <a:endParaRPr lang="en-GB"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89404" y="305289"/>
            <a:ext cx="1823922" cy="1864536"/>
          </a:xfrm>
          <a:prstGeom prst="rect">
            <a:avLst/>
          </a:prstGeom>
        </p:spPr>
      </p:pic>
      <p:sp>
        <p:nvSpPr>
          <p:cNvPr id="4" name="Rectangle 3"/>
          <p:cNvSpPr/>
          <p:nvPr/>
        </p:nvSpPr>
        <p:spPr>
          <a:xfrm>
            <a:off x="2229393" y="4710355"/>
            <a:ext cx="8055429" cy="923330"/>
          </a:xfrm>
          <a:prstGeom prst="rect">
            <a:avLst/>
          </a:prstGeom>
        </p:spPr>
        <p:txBody>
          <a:bodyPr wrap="square">
            <a:spAutoFit/>
          </a:bodyPr>
          <a:lstStyle/>
          <a:p>
            <a:pPr algn="ctr" fontAlgn="base"/>
            <a:r>
              <a:rPr lang="en-US" b="1" i="1" dirty="0">
                <a:solidFill>
                  <a:srgbClr val="252525"/>
                </a:solidFill>
                <a:latin typeface="Calibri" panose="020F0502020204030204" pitchFamily="34" charset="0"/>
                <a:cs typeface="Calibri" panose="020F0502020204030204" pitchFamily="34" charset="0"/>
              </a:rPr>
              <a:t>“Pupils with special educational needs and/or disabilities are also provided with effective support as learning is suitably adapted to meet their needs</a:t>
            </a:r>
            <a:r>
              <a:rPr lang="en-US" b="1" i="1" dirty="0" smtClean="0">
                <a:solidFill>
                  <a:srgbClr val="252525"/>
                </a:solidFill>
                <a:latin typeface="Calibri" panose="020F0502020204030204" pitchFamily="34" charset="0"/>
                <a:cs typeface="Calibri" panose="020F0502020204030204" pitchFamily="34" charset="0"/>
              </a:rPr>
              <a:t>.”</a:t>
            </a:r>
          </a:p>
          <a:p>
            <a:pPr algn="ctr" fontAlgn="base"/>
            <a:r>
              <a:rPr lang="en-US" dirty="0" smtClean="0">
                <a:solidFill>
                  <a:srgbClr val="252525"/>
                </a:solidFill>
                <a:latin typeface="Calibri" panose="020F0502020204030204" pitchFamily="34" charset="0"/>
                <a:cs typeface="Calibri" panose="020F0502020204030204" pitchFamily="34" charset="0"/>
              </a:rPr>
              <a:t> </a:t>
            </a:r>
            <a:r>
              <a:rPr lang="en-US" dirty="0">
                <a:solidFill>
                  <a:srgbClr val="252525"/>
                </a:solidFill>
                <a:latin typeface="Calibri" panose="020F0502020204030204" pitchFamily="34" charset="0"/>
                <a:cs typeface="Calibri" panose="020F0502020204030204" pitchFamily="34" charset="0"/>
              </a:rPr>
              <a:t>OFSTED March 2023</a:t>
            </a:r>
            <a:endParaRPr lang="en-US" b="0" i="0" dirty="0">
              <a:solidFill>
                <a:srgbClr val="252525"/>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26083633"/>
      </p:ext>
    </p:extLst>
  </p:cSld>
  <p:clrMapOvr>
    <a:masterClrMapping/>
  </p:clrMapOvr>
  <mc:AlternateContent xmlns:mc="http://schemas.openxmlformats.org/markup-compatibility/2006">
    <mc:Choice xmlns:p14="http://schemas.microsoft.com/office/powerpoint/2010/main" Requires="p14">
      <p:transition spd="slow" p14:dur="2000" advClick="0" advTm="20000"/>
    </mc:Choice>
    <mc:Fallback>
      <p:transition spd="slow" advClick="0" advTm="2000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Cognition and learning</a:t>
            </a:r>
            <a:endParaRPr lang="en-GB" dirty="0"/>
          </a:p>
        </p:txBody>
      </p:sp>
      <p:sp>
        <p:nvSpPr>
          <p:cNvPr id="3" name="Content Placeholder 2"/>
          <p:cNvSpPr>
            <a:spLocks noGrp="1"/>
          </p:cNvSpPr>
          <p:nvPr>
            <p:ph idx="1"/>
          </p:nvPr>
        </p:nvSpPr>
        <p:spPr>
          <a:xfrm>
            <a:off x="1141412" y="2249487"/>
            <a:ext cx="9905999" cy="3890056"/>
          </a:xfrm>
        </p:spPr>
        <p:txBody>
          <a:bodyPr>
            <a:normAutofit fontScale="70000" lnSpcReduction="20000"/>
          </a:bodyPr>
          <a:lstStyle/>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Small group or individual intervention</a:t>
            </a:r>
            <a:r>
              <a:rPr lang="en-GB" dirty="0">
                <a:latin typeface="Arial" panose="020B0604020202020204" pitchFamily="34" charset="0"/>
              </a:rPr>
              <a:t>.</a:t>
            </a: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Practical </a:t>
            </a:r>
            <a:r>
              <a:rPr lang="en-GB" dirty="0" smtClean="0">
                <a:latin typeface="Arial" panose="020B0604020202020204" pitchFamily="34" charset="0"/>
              </a:rPr>
              <a:t>ways of completing tasks using manipulatives.</a:t>
            </a: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Active lessons to engage participation.</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Increased adult support if needed</a:t>
            </a:r>
            <a:r>
              <a:rPr lang="en-GB" dirty="0" smtClean="0">
                <a:latin typeface="Arial" panose="020B0604020202020204" pitchFamily="34" charset="0"/>
              </a:rPr>
              <a:t>.</a:t>
            </a: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Rest breaks.</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Little </a:t>
            </a:r>
            <a:r>
              <a:rPr lang="en-GB" dirty="0" err="1" smtClean="0">
                <a:latin typeface="Arial" panose="020B0604020202020204" pitchFamily="34" charset="0"/>
              </a:rPr>
              <a:t>Wandle</a:t>
            </a:r>
            <a:r>
              <a:rPr lang="en-GB" dirty="0" smtClean="0">
                <a:latin typeface="Arial" panose="020B0604020202020204" pitchFamily="34" charset="0"/>
              </a:rPr>
              <a:t> Phonic Intervention</a:t>
            </a:r>
          </a:p>
          <a:p>
            <a:pPr marL="285750" indent="-285750" algn="just">
              <a:spcBef>
                <a:spcPts val="0"/>
              </a:spcBef>
              <a:spcAft>
                <a:spcPts val="0"/>
              </a:spcAft>
              <a:buFont typeface="Arial" panose="020B0604020202020204" pitchFamily="34" charset="0"/>
              <a:buChar char="•"/>
              <a:defRPr/>
            </a:pPr>
            <a:r>
              <a:rPr lang="en-GB" dirty="0" err="1" smtClean="0">
                <a:latin typeface="Arial" panose="020B0604020202020204" pitchFamily="34" charset="0"/>
              </a:rPr>
              <a:t>PiXL</a:t>
            </a:r>
            <a:r>
              <a:rPr lang="en-GB" dirty="0" smtClean="0">
                <a:latin typeface="Arial" panose="020B0604020202020204" pitchFamily="34" charset="0"/>
              </a:rPr>
              <a:t> Therapies – used for reading, writing and maths.</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Additional maths programmes – Times Table Rock Stars</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Increased access to ICT- e.g. </a:t>
            </a:r>
            <a:r>
              <a:rPr lang="en-GB" dirty="0" smtClean="0">
                <a:latin typeface="Arial" panose="020B0604020202020204" pitchFamily="34" charset="0"/>
              </a:rPr>
              <a:t>Chromebooks, iPads and </a:t>
            </a:r>
            <a:r>
              <a:rPr lang="en-GB" dirty="0" err="1" smtClean="0">
                <a:latin typeface="Arial" panose="020B0604020202020204" pitchFamily="34" charset="0"/>
              </a:rPr>
              <a:t>visualisers</a:t>
            </a:r>
            <a:endParaRPr lang="en-GB" dirty="0" smtClean="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Adaptations </a:t>
            </a:r>
            <a:r>
              <a:rPr lang="en-GB" dirty="0">
                <a:latin typeface="Arial" panose="020B0604020202020204" pitchFamily="34" charset="0"/>
              </a:rPr>
              <a:t>to assessments to enable access e.g. readers, scribe, additional time.</a:t>
            </a: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Curriculum will be adapted to meet the learning needs of the child.</a:t>
            </a: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Modelling of different strategies in class</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Pre and post </a:t>
            </a:r>
            <a:r>
              <a:rPr lang="en-GB" dirty="0" smtClean="0">
                <a:latin typeface="Arial" panose="020B0604020202020204" pitchFamily="34" charset="0"/>
              </a:rPr>
              <a:t>teaching of vocabulary and new concepts.</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Frequent repetition and reinforcement.</a:t>
            </a:r>
          </a:p>
          <a:p>
            <a:endParaRPr lang="en-GB" dirty="0"/>
          </a:p>
        </p:txBody>
      </p:sp>
      <p:grpSp>
        <p:nvGrpSpPr>
          <p:cNvPr id="4" name="Group 48"/>
          <p:cNvGrpSpPr>
            <a:grpSpLocks/>
          </p:cNvGrpSpPr>
          <p:nvPr/>
        </p:nvGrpSpPr>
        <p:grpSpPr bwMode="auto">
          <a:xfrm>
            <a:off x="10074418" y="458988"/>
            <a:ext cx="1825162" cy="1961483"/>
            <a:chOff x="3949065" y="2419851"/>
            <a:chExt cx="2712085" cy="2994887"/>
          </a:xfrm>
        </p:grpSpPr>
        <p:sp>
          <p:nvSpPr>
            <p:cNvPr id="5" name="Oval 48"/>
            <p:cNvSpPr>
              <a:spLocks noChangeArrowheads="1"/>
            </p:cNvSpPr>
            <p:nvPr/>
          </p:nvSpPr>
          <p:spPr bwMode="auto">
            <a:xfrm>
              <a:off x="4325626" y="2695000"/>
              <a:ext cx="2083778" cy="2082663"/>
            </a:xfrm>
            <a:prstGeom prst="ellipse">
              <a:avLst/>
            </a:prstGeom>
            <a:solidFill>
              <a:srgbClr val="FFFFFF"/>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nvGrpSpPr>
            <p:cNvPr id="6" name="Group 40"/>
            <p:cNvGrpSpPr>
              <a:grpSpLocks/>
            </p:cNvGrpSpPr>
            <p:nvPr/>
          </p:nvGrpSpPr>
          <p:grpSpPr bwMode="auto">
            <a:xfrm>
              <a:off x="3949065" y="2419851"/>
              <a:ext cx="2712085" cy="2994887"/>
              <a:chOff x="3949065" y="2409825"/>
              <a:chExt cx="2712085" cy="2994887"/>
            </a:xfrm>
          </p:grpSpPr>
          <p:grpSp>
            <p:nvGrpSpPr>
              <p:cNvPr id="7" name="Group 39"/>
              <p:cNvGrpSpPr>
                <a:grpSpLocks/>
              </p:cNvGrpSpPr>
              <p:nvPr/>
            </p:nvGrpSpPr>
            <p:grpSpPr bwMode="auto">
              <a:xfrm>
                <a:off x="3949065" y="2409825"/>
                <a:ext cx="2712085" cy="2984500"/>
                <a:chOff x="3949065" y="2416175"/>
                <a:chExt cx="2712085" cy="2984500"/>
              </a:xfrm>
            </p:grpSpPr>
            <p:grpSp>
              <p:nvGrpSpPr>
                <p:cNvPr id="9" name="Group 29"/>
                <p:cNvGrpSpPr>
                  <a:grpSpLocks/>
                </p:cNvGrpSpPr>
                <p:nvPr/>
              </p:nvGrpSpPr>
              <p:grpSpPr bwMode="auto">
                <a:xfrm>
                  <a:off x="3949065" y="2416175"/>
                  <a:ext cx="2712085" cy="2967351"/>
                  <a:chOff x="6219" y="3806"/>
                  <a:chExt cx="4271" cy="4672"/>
                </a:xfrm>
              </p:grpSpPr>
              <p:sp>
                <p:nvSpPr>
                  <p:cNvPr id="13" name="AutoShape 30"/>
                  <p:cNvSpPr>
                    <a:spLocks noChangeArrowheads="1"/>
                  </p:cNvSpPr>
                  <p:nvPr/>
                </p:nvSpPr>
                <p:spPr bwMode="auto">
                  <a:xfrm rot="8676369">
                    <a:off x="6423" y="380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a:lstStyle/>
                  <a:p>
                    <a:endParaRPr lang="en-GB"/>
                  </a:p>
                </p:txBody>
              </p:sp>
              <p:grpSp>
                <p:nvGrpSpPr>
                  <p:cNvPr id="14" name="Group 31"/>
                  <p:cNvGrpSpPr>
                    <a:grpSpLocks/>
                  </p:cNvGrpSpPr>
                  <p:nvPr/>
                </p:nvGrpSpPr>
                <p:grpSpPr bwMode="auto">
                  <a:xfrm>
                    <a:off x="6219" y="3817"/>
                    <a:ext cx="4271" cy="4661"/>
                    <a:chOff x="6219" y="3817"/>
                    <a:chExt cx="4271" cy="4661"/>
                  </a:xfrm>
                </p:grpSpPr>
                <p:sp>
                  <p:nvSpPr>
                    <p:cNvPr id="15" name="AutoShape 32"/>
                    <p:cNvSpPr>
                      <a:spLocks noChangeArrowheads="1"/>
                    </p:cNvSpPr>
                    <p:nvPr/>
                  </p:nvSpPr>
                  <p:spPr bwMode="auto">
                    <a:xfrm rot="3370115">
                      <a:off x="6331" y="374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a:lstStyle/>
                    <a:p>
                      <a:endParaRPr lang="en-GB"/>
                    </a:p>
                  </p:txBody>
                </p:sp>
                <p:sp>
                  <p:nvSpPr>
                    <p:cNvPr id="16" name="AutoShape 33"/>
                    <p:cNvSpPr>
                      <a:spLocks noChangeArrowheads="1"/>
                    </p:cNvSpPr>
                    <p:nvPr/>
                  </p:nvSpPr>
                  <p:spPr bwMode="auto">
                    <a:xfrm rot="-2051268">
                      <a:off x="6391" y="3817"/>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a:lstStyle/>
                    <a:p>
                      <a:endParaRPr lang="en-GB"/>
                    </a:p>
                  </p:txBody>
                </p:sp>
                <p:sp>
                  <p:nvSpPr>
                    <p:cNvPr id="17" name="AutoShape 34"/>
                    <p:cNvSpPr>
                      <a:spLocks noChangeArrowheads="1"/>
                    </p:cNvSpPr>
                    <p:nvPr/>
                  </p:nvSpPr>
                  <p:spPr bwMode="auto">
                    <a:xfrm rot="-7484141">
                      <a:off x="6420" y="3842"/>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a:lstStyle/>
                    <a:p>
                      <a:endParaRPr lang="en-GB"/>
                    </a:p>
                  </p:txBody>
                </p:sp>
                <p:sp>
                  <p:nvSpPr>
                    <p:cNvPr id="18" name="WordArt 35"/>
                    <p:cNvSpPr>
                      <a:spLocks noChangeArrowheads="1" noChangeShapeType="1" noTextEdit="1"/>
                    </p:cNvSpPr>
                    <p:nvPr/>
                  </p:nvSpPr>
                  <p:spPr bwMode="auto">
                    <a:xfrm rot="-1723048">
                      <a:off x="7166" y="4381"/>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Assess</a:t>
                      </a:r>
                    </a:p>
                  </p:txBody>
                </p:sp>
                <p:sp>
                  <p:nvSpPr>
                    <p:cNvPr id="19" name="WordArt 36"/>
                    <p:cNvSpPr>
                      <a:spLocks noChangeArrowheads="1" noChangeShapeType="1" noTextEdit="1"/>
                    </p:cNvSpPr>
                    <p:nvPr/>
                  </p:nvSpPr>
                  <p:spPr bwMode="auto">
                    <a:xfrm rot="3874958">
                      <a:off x="8864" y="4922"/>
                      <a:ext cx="1160" cy="726"/>
                    </a:xfrm>
                    <a:prstGeom prst="rect">
                      <a:avLst/>
                    </a:prstGeom>
                  </p:spPr>
                  <p:txBody>
                    <a:bodyPr spcFirstLastPara="1" wrap="none" fromWordArt="1">
                      <a:prstTxWarp prst="textArchUp">
                        <a:avLst>
                          <a:gd name="adj" fmla="val 11521558"/>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Plan</a:t>
                      </a:r>
                    </a:p>
                  </p:txBody>
                </p:sp>
                <p:sp>
                  <p:nvSpPr>
                    <p:cNvPr id="20" name="WordArt 37"/>
                    <p:cNvSpPr>
                      <a:spLocks noChangeArrowheads="1" noChangeShapeType="1" noTextEdit="1"/>
                    </p:cNvSpPr>
                    <p:nvPr/>
                  </p:nvSpPr>
                  <p:spPr bwMode="auto">
                    <a:xfrm rot="8930439">
                      <a:off x="8786" y="6967"/>
                      <a:ext cx="559" cy="350"/>
                    </a:xfrm>
                    <a:prstGeom prst="rect">
                      <a:avLst/>
                    </a:prstGeom>
                  </p:spPr>
                  <p:txBody>
                    <a:bodyPr spcFirstLastPara="1" wrap="none" fromWordArt="1">
                      <a:prstTxWarp prst="textArchUp">
                        <a:avLst>
                          <a:gd name="adj" fmla="val 11521844"/>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Do</a:t>
                      </a:r>
                    </a:p>
                  </p:txBody>
                </p:sp>
                <p:sp>
                  <p:nvSpPr>
                    <p:cNvPr id="21" name="WordArt 38"/>
                    <p:cNvSpPr>
                      <a:spLocks noChangeArrowheads="1" noChangeShapeType="1" noTextEdit="1"/>
                    </p:cNvSpPr>
                    <p:nvPr/>
                  </p:nvSpPr>
                  <p:spPr bwMode="auto">
                    <a:xfrm rot="-7385954">
                      <a:off x="6572" y="5923"/>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Review</a:t>
                      </a:r>
                    </a:p>
                  </p:txBody>
                </p:sp>
                <p:sp>
                  <p:nvSpPr>
                    <p:cNvPr id="22" name="AutoShape 39"/>
                    <p:cNvSpPr>
                      <a:spLocks noChangeArrowheads="1"/>
                    </p:cNvSpPr>
                    <p:nvPr/>
                  </p:nvSpPr>
                  <p:spPr bwMode="auto">
                    <a:xfrm rot="-5400000">
                      <a:off x="6987" y="7027"/>
                      <a:ext cx="1939" cy="963"/>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grpSp>
            <p:cxnSp>
              <p:nvCxnSpPr>
                <p:cNvPr id="10"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1"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2"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8"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Tree>
    <p:extLst>
      <p:ext uri="{BB962C8B-B14F-4D97-AF65-F5344CB8AC3E}">
        <p14:creationId xmlns:p14="http://schemas.microsoft.com/office/powerpoint/2010/main" val="3020111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1378" y="161104"/>
            <a:ext cx="9905998" cy="1478570"/>
          </a:xfrm>
        </p:spPr>
        <p:txBody>
          <a:bodyPr/>
          <a:lstStyle/>
          <a:p>
            <a:r>
              <a:rPr lang="en-GB" dirty="0" smtClean="0"/>
              <a:t>What our children think helps them</a:t>
            </a:r>
            <a:endParaRPr lang="en-GB" dirty="0"/>
          </a:p>
        </p:txBody>
      </p:sp>
      <p:sp>
        <p:nvSpPr>
          <p:cNvPr id="4" name="Oval Callout 3"/>
          <p:cNvSpPr/>
          <p:nvPr/>
        </p:nvSpPr>
        <p:spPr>
          <a:xfrm>
            <a:off x="7491640" y="1792936"/>
            <a:ext cx="3643313" cy="2259013"/>
          </a:xfrm>
          <a:prstGeom prst="wedgeEllipseCallou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a:t>Teachers help with our work.</a:t>
            </a:r>
          </a:p>
          <a:p>
            <a:pPr algn="ctr">
              <a:defRPr/>
            </a:pPr>
            <a:r>
              <a:rPr lang="en-GB" dirty="0" smtClean="0"/>
              <a:t>Groups with </a:t>
            </a:r>
            <a:r>
              <a:rPr lang="en-GB" dirty="0"/>
              <a:t>an adult to help with things I don’t understand.</a:t>
            </a:r>
          </a:p>
        </p:txBody>
      </p:sp>
      <p:sp>
        <p:nvSpPr>
          <p:cNvPr id="5" name="Oval Callout 4"/>
          <p:cNvSpPr/>
          <p:nvPr/>
        </p:nvSpPr>
        <p:spPr>
          <a:xfrm>
            <a:off x="4800690" y="3923030"/>
            <a:ext cx="3560763" cy="2176463"/>
          </a:xfrm>
          <a:prstGeom prst="wedgeEllipseCallou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smtClean="0"/>
              <a:t>Number lines.</a:t>
            </a:r>
            <a:endParaRPr lang="en-GB" dirty="0"/>
          </a:p>
          <a:p>
            <a:pPr algn="ctr">
              <a:defRPr/>
            </a:pPr>
            <a:r>
              <a:rPr lang="en-GB" dirty="0"/>
              <a:t>Times table squares</a:t>
            </a:r>
          </a:p>
          <a:p>
            <a:pPr algn="ctr">
              <a:defRPr/>
            </a:pPr>
            <a:r>
              <a:rPr lang="en-GB" dirty="0"/>
              <a:t>Word banks.</a:t>
            </a:r>
          </a:p>
          <a:p>
            <a:pPr algn="ctr">
              <a:defRPr/>
            </a:pPr>
            <a:r>
              <a:rPr lang="en-GB" dirty="0"/>
              <a:t>Displays in class help me.</a:t>
            </a:r>
          </a:p>
        </p:txBody>
      </p:sp>
      <p:sp>
        <p:nvSpPr>
          <p:cNvPr id="6" name="Oval Callout 5"/>
          <p:cNvSpPr/>
          <p:nvPr/>
        </p:nvSpPr>
        <p:spPr>
          <a:xfrm>
            <a:off x="415925" y="3962400"/>
            <a:ext cx="3643313" cy="2259013"/>
          </a:xfrm>
          <a:prstGeom prst="wedgeEllipseCallout">
            <a:avLst>
              <a:gd name="adj1" fmla="val 25061"/>
              <a:gd name="adj2" fmla="val 63657"/>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a:t>Working with an adult in a smaller group.</a:t>
            </a:r>
          </a:p>
          <a:p>
            <a:pPr algn="ctr">
              <a:defRPr/>
            </a:pPr>
            <a:r>
              <a:rPr lang="en-GB" dirty="0"/>
              <a:t>I can use </a:t>
            </a:r>
            <a:r>
              <a:rPr lang="en-GB" dirty="0" smtClean="0"/>
              <a:t>an iPad for </a:t>
            </a:r>
            <a:r>
              <a:rPr lang="en-GB" dirty="0"/>
              <a:t>longer pieces of work.</a:t>
            </a:r>
          </a:p>
        </p:txBody>
      </p:sp>
      <p:sp>
        <p:nvSpPr>
          <p:cNvPr id="7" name="Oval Callout 6"/>
          <p:cNvSpPr/>
          <p:nvPr/>
        </p:nvSpPr>
        <p:spPr>
          <a:xfrm>
            <a:off x="1157377" y="1396864"/>
            <a:ext cx="3643313" cy="2259012"/>
          </a:xfrm>
          <a:prstGeom prst="wedgeEllipseCallout">
            <a:avLst>
              <a:gd name="adj1" fmla="val 20399"/>
              <a:gd name="adj2" fmla="val 57296"/>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a:t>Timers help me know how long I have.</a:t>
            </a:r>
          </a:p>
          <a:p>
            <a:pPr algn="ctr">
              <a:defRPr/>
            </a:pPr>
            <a:r>
              <a:rPr lang="en-GB" dirty="0"/>
              <a:t>Working with short bursts then having a break.</a:t>
            </a:r>
          </a:p>
        </p:txBody>
      </p:sp>
    </p:spTree>
    <p:extLst>
      <p:ext uri="{BB962C8B-B14F-4D97-AF65-F5344CB8AC3E}">
        <p14:creationId xmlns:p14="http://schemas.microsoft.com/office/powerpoint/2010/main" val="1612126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8096" y="363048"/>
            <a:ext cx="9905998" cy="1478570"/>
          </a:xfrm>
        </p:spPr>
        <p:txBody>
          <a:bodyPr/>
          <a:lstStyle/>
          <a:p>
            <a:pPr algn="ctr"/>
            <a:r>
              <a:rPr lang="en-GB" dirty="0" smtClean="0"/>
              <a:t>Social, emotional and mental health</a:t>
            </a:r>
            <a:endParaRPr lang="en-GB" dirty="0"/>
          </a:p>
        </p:txBody>
      </p:sp>
      <p:sp>
        <p:nvSpPr>
          <p:cNvPr id="3" name="Content Placeholder 2"/>
          <p:cNvSpPr>
            <a:spLocks noGrp="1"/>
          </p:cNvSpPr>
          <p:nvPr>
            <p:ph idx="1"/>
          </p:nvPr>
        </p:nvSpPr>
        <p:spPr>
          <a:xfrm>
            <a:off x="1141412" y="1583792"/>
            <a:ext cx="9905999" cy="4207409"/>
          </a:xfrm>
        </p:spPr>
        <p:txBody>
          <a:bodyPr>
            <a:noAutofit/>
          </a:bodyPr>
          <a:lstStyle/>
          <a:p>
            <a:pPr algn="just">
              <a:spcBef>
                <a:spcPts val="0"/>
              </a:spcBef>
              <a:spcAft>
                <a:spcPts val="0"/>
              </a:spcAft>
              <a:defRPr/>
            </a:pPr>
            <a:r>
              <a:rPr lang="en-GB" sz="1600" dirty="0">
                <a:latin typeface="Calibri" panose="020F0502020204030204" pitchFamily="34" charset="0"/>
                <a:cs typeface="Calibri" panose="020F0502020204030204" pitchFamily="34" charset="0"/>
              </a:rPr>
              <a:t>Access to </a:t>
            </a:r>
            <a:r>
              <a:rPr lang="en-GB" sz="1600" dirty="0" smtClean="0">
                <a:latin typeface="Calibri" panose="020F0502020204030204" pitchFamily="34" charset="0"/>
                <a:cs typeface="Calibri" panose="020F0502020204030204" pitchFamily="34" charset="0"/>
              </a:rPr>
              <a:t>our sensory room – ‘The Nest’.</a:t>
            </a:r>
            <a:endParaRPr lang="en-GB" sz="1600" dirty="0">
              <a:latin typeface="Calibri" panose="020F0502020204030204" pitchFamily="34" charset="0"/>
              <a:cs typeface="Calibri" panose="020F0502020204030204" pitchFamily="34" charset="0"/>
            </a:endParaRPr>
          </a:p>
          <a:p>
            <a:pPr algn="just">
              <a:spcBef>
                <a:spcPts val="0"/>
              </a:spcBef>
              <a:spcAft>
                <a:spcPts val="0"/>
              </a:spcAft>
              <a:defRPr/>
            </a:pPr>
            <a:r>
              <a:rPr lang="en-GB" sz="1600" dirty="0" smtClean="0">
                <a:latin typeface="Calibri" panose="020F0502020204030204" pitchFamily="34" charset="0"/>
                <a:cs typeface="Calibri" panose="020F0502020204030204" pitchFamily="34" charset="0"/>
              </a:rPr>
              <a:t>Time with our Learning Mentor.</a:t>
            </a:r>
          </a:p>
          <a:p>
            <a:pPr algn="just">
              <a:spcBef>
                <a:spcPts val="0"/>
              </a:spcBef>
              <a:spcAft>
                <a:spcPts val="0"/>
              </a:spcAft>
              <a:defRPr/>
            </a:pPr>
            <a:r>
              <a:rPr lang="en-GB" sz="1600" dirty="0" smtClean="0">
                <a:latin typeface="Calibri" panose="020F0502020204030204" pitchFamily="34" charset="0"/>
                <a:cs typeface="Calibri" panose="020F0502020204030204" pitchFamily="34" charset="0"/>
              </a:rPr>
              <a:t>Time with our ELSA (Emotional Literacy Support Assistant)</a:t>
            </a:r>
          </a:p>
          <a:p>
            <a:pPr algn="just">
              <a:spcBef>
                <a:spcPts val="0"/>
              </a:spcBef>
              <a:spcAft>
                <a:spcPts val="0"/>
              </a:spcAft>
              <a:defRPr/>
            </a:pPr>
            <a:r>
              <a:rPr lang="en-GB" sz="1600" dirty="0" smtClean="0">
                <a:latin typeface="Calibri" panose="020F0502020204030204" pitchFamily="34" charset="0"/>
                <a:cs typeface="Calibri" panose="020F0502020204030204" pitchFamily="34" charset="0"/>
              </a:rPr>
              <a:t>Sessions with our Wellbeing Coach.</a:t>
            </a:r>
            <a:endParaRPr lang="en-GB" sz="1600" dirty="0">
              <a:latin typeface="Calibri" panose="020F0502020204030204" pitchFamily="34" charset="0"/>
              <a:cs typeface="Calibri" panose="020F0502020204030204" pitchFamily="34" charset="0"/>
            </a:endParaRPr>
          </a:p>
          <a:p>
            <a:pPr algn="just">
              <a:spcBef>
                <a:spcPts val="0"/>
              </a:spcBef>
              <a:spcAft>
                <a:spcPts val="0"/>
              </a:spcAft>
              <a:defRPr/>
            </a:pPr>
            <a:r>
              <a:rPr lang="en-GB" sz="1600" dirty="0" smtClean="0">
                <a:latin typeface="Calibri" panose="020F0502020204030204" pitchFamily="34" charset="0"/>
                <a:cs typeface="Calibri" panose="020F0502020204030204" pitchFamily="34" charset="0"/>
              </a:rPr>
              <a:t>Behaviour </a:t>
            </a:r>
            <a:r>
              <a:rPr lang="en-GB" sz="1600" dirty="0">
                <a:latin typeface="Calibri" panose="020F0502020204030204" pitchFamily="34" charset="0"/>
                <a:cs typeface="Calibri" panose="020F0502020204030204" pitchFamily="34" charset="0"/>
              </a:rPr>
              <a:t>Support Plans.</a:t>
            </a:r>
          </a:p>
          <a:p>
            <a:pPr algn="just">
              <a:spcBef>
                <a:spcPts val="0"/>
              </a:spcBef>
              <a:spcAft>
                <a:spcPts val="0"/>
              </a:spcAft>
              <a:defRPr/>
            </a:pPr>
            <a:r>
              <a:rPr lang="en-GB" sz="1600" dirty="0" smtClean="0">
                <a:latin typeface="Calibri" panose="020F0502020204030204" pitchFamily="34" charset="0"/>
                <a:cs typeface="Calibri" panose="020F0502020204030204" pitchFamily="34" charset="0"/>
              </a:rPr>
              <a:t>Increased </a:t>
            </a:r>
            <a:r>
              <a:rPr lang="en-GB" sz="1600" dirty="0">
                <a:latin typeface="Calibri" panose="020F0502020204030204" pitchFamily="34" charset="0"/>
                <a:cs typeface="Calibri" panose="020F0502020204030204" pitchFamily="34" charset="0"/>
              </a:rPr>
              <a:t>access to additional adults in the classroom.</a:t>
            </a:r>
          </a:p>
          <a:p>
            <a:pPr algn="just">
              <a:spcBef>
                <a:spcPts val="0"/>
              </a:spcBef>
              <a:spcAft>
                <a:spcPts val="0"/>
              </a:spcAft>
              <a:defRPr/>
            </a:pPr>
            <a:r>
              <a:rPr lang="en-GB" sz="1600" dirty="0" smtClean="0">
                <a:latin typeface="Calibri" panose="020F0502020204030204" pitchFamily="34" charset="0"/>
                <a:cs typeface="Calibri" panose="020F0502020204030204" pitchFamily="34" charset="0"/>
              </a:rPr>
              <a:t>Visual </a:t>
            </a:r>
            <a:r>
              <a:rPr lang="en-GB" sz="1600" dirty="0">
                <a:latin typeface="Calibri" panose="020F0502020204030204" pitchFamily="34" charset="0"/>
                <a:cs typeface="Calibri" panose="020F0502020204030204" pitchFamily="34" charset="0"/>
              </a:rPr>
              <a:t>timetables.</a:t>
            </a:r>
          </a:p>
          <a:p>
            <a:pPr algn="just">
              <a:spcBef>
                <a:spcPts val="0"/>
              </a:spcBef>
              <a:spcAft>
                <a:spcPts val="0"/>
              </a:spcAft>
              <a:defRPr/>
            </a:pPr>
            <a:r>
              <a:rPr lang="en-GB" sz="1600" dirty="0" smtClean="0">
                <a:latin typeface="Calibri" panose="020F0502020204030204" pitchFamily="34" charset="0"/>
                <a:cs typeface="Calibri" panose="020F0502020204030204" pitchFamily="34" charset="0"/>
              </a:rPr>
              <a:t>Individual transition </a:t>
            </a:r>
            <a:r>
              <a:rPr lang="en-GB" sz="1600" dirty="0">
                <a:latin typeface="Calibri" panose="020F0502020204030204" pitchFamily="34" charset="0"/>
                <a:cs typeface="Calibri" panose="020F0502020204030204" pitchFamily="34" charset="0"/>
              </a:rPr>
              <a:t>programmes in </a:t>
            </a:r>
            <a:r>
              <a:rPr lang="en-GB" sz="1600" dirty="0" smtClean="0">
                <a:latin typeface="Calibri" panose="020F0502020204030204" pitchFamily="34" charset="0"/>
                <a:cs typeface="Calibri" panose="020F0502020204030204" pitchFamily="34" charset="0"/>
              </a:rPr>
              <a:t>place to support the start to the day.</a:t>
            </a:r>
            <a:endParaRPr lang="en-GB" sz="1600" dirty="0">
              <a:latin typeface="Calibri" panose="020F0502020204030204" pitchFamily="34" charset="0"/>
              <a:cs typeface="Calibri" panose="020F0502020204030204" pitchFamily="34" charset="0"/>
            </a:endParaRPr>
          </a:p>
          <a:p>
            <a:pPr algn="just">
              <a:spcBef>
                <a:spcPts val="0"/>
              </a:spcBef>
              <a:spcAft>
                <a:spcPts val="0"/>
              </a:spcAft>
              <a:defRPr/>
            </a:pPr>
            <a:r>
              <a:rPr lang="en-GB" sz="1600" dirty="0">
                <a:latin typeface="Calibri" panose="020F0502020204030204" pitchFamily="34" charset="0"/>
                <a:cs typeface="Calibri" panose="020F0502020204030204" pitchFamily="34" charset="0"/>
              </a:rPr>
              <a:t>Access to </a:t>
            </a:r>
            <a:r>
              <a:rPr lang="en-GB" sz="1600" dirty="0" smtClean="0">
                <a:latin typeface="Calibri" panose="020F0502020204030204" pitchFamily="34" charset="0"/>
                <a:cs typeface="Calibri" panose="020F0502020204030204" pitchFamily="34" charset="0"/>
              </a:rPr>
              <a:t>CAMHS, EHWS </a:t>
            </a:r>
            <a:r>
              <a:rPr lang="en-GB" sz="1600" dirty="0">
                <a:latin typeface="Calibri" panose="020F0502020204030204" pitchFamily="34" charset="0"/>
                <a:cs typeface="Calibri" panose="020F0502020204030204" pitchFamily="34" charset="0"/>
              </a:rPr>
              <a:t>and Educational </a:t>
            </a:r>
            <a:r>
              <a:rPr lang="en-GB" sz="1600" dirty="0" smtClean="0">
                <a:latin typeface="Calibri" panose="020F0502020204030204" pitchFamily="34" charset="0"/>
                <a:cs typeface="Calibri" panose="020F0502020204030204" pitchFamily="34" charset="0"/>
              </a:rPr>
              <a:t>Psychologist as needed.</a:t>
            </a:r>
            <a:endParaRPr lang="en-GB" sz="1600" dirty="0">
              <a:latin typeface="Calibri" panose="020F0502020204030204" pitchFamily="34" charset="0"/>
              <a:cs typeface="Calibri" panose="020F0502020204030204" pitchFamily="34" charset="0"/>
            </a:endParaRPr>
          </a:p>
        </p:txBody>
      </p:sp>
      <p:grpSp>
        <p:nvGrpSpPr>
          <p:cNvPr id="4" name="Group 48"/>
          <p:cNvGrpSpPr>
            <a:grpSpLocks/>
          </p:cNvGrpSpPr>
          <p:nvPr/>
        </p:nvGrpSpPr>
        <p:grpSpPr bwMode="auto">
          <a:xfrm>
            <a:off x="10074418" y="458988"/>
            <a:ext cx="1825162" cy="1961483"/>
            <a:chOff x="3949065" y="2419851"/>
            <a:chExt cx="2712085" cy="2994887"/>
          </a:xfrm>
        </p:grpSpPr>
        <p:sp>
          <p:nvSpPr>
            <p:cNvPr id="5" name="Oval 48"/>
            <p:cNvSpPr>
              <a:spLocks noChangeArrowheads="1"/>
            </p:cNvSpPr>
            <p:nvPr/>
          </p:nvSpPr>
          <p:spPr bwMode="auto">
            <a:xfrm>
              <a:off x="4325626" y="2695000"/>
              <a:ext cx="2083778" cy="2082663"/>
            </a:xfrm>
            <a:prstGeom prst="ellipse">
              <a:avLst/>
            </a:prstGeom>
            <a:solidFill>
              <a:srgbClr val="FFFFFF"/>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nvGrpSpPr>
            <p:cNvPr id="6" name="Group 40"/>
            <p:cNvGrpSpPr>
              <a:grpSpLocks/>
            </p:cNvGrpSpPr>
            <p:nvPr/>
          </p:nvGrpSpPr>
          <p:grpSpPr bwMode="auto">
            <a:xfrm>
              <a:off x="3949065" y="2419851"/>
              <a:ext cx="2712085" cy="2994887"/>
              <a:chOff x="3949065" y="2409825"/>
              <a:chExt cx="2712085" cy="2994887"/>
            </a:xfrm>
          </p:grpSpPr>
          <p:grpSp>
            <p:nvGrpSpPr>
              <p:cNvPr id="7" name="Group 39"/>
              <p:cNvGrpSpPr>
                <a:grpSpLocks/>
              </p:cNvGrpSpPr>
              <p:nvPr/>
            </p:nvGrpSpPr>
            <p:grpSpPr bwMode="auto">
              <a:xfrm>
                <a:off x="3949065" y="2409825"/>
                <a:ext cx="2712085" cy="2984500"/>
                <a:chOff x="3949065" y="2416175"/>
                <a:chExt cx="2712085" cy="2984500"/>
              </a:xfrm>
            </p:grpSpPr>
            <p:grpSp>
              <p:nvGrpSpPr>
                <p:cNvPr id="9" name="Group 29"/>
                <p:cNvGrpSpPr>
                  <a:grpSpLocks/>
                </p:cNvGrpSpPr>
                <p:nvPr/>
              </p:nvGrpSpPr>
              <p:grpSpPr bwMode="auto">
                <a:xfrm>
                  <a:off x="3949065" y="2416175"/>
                  <a:ext cx="2712085" cy="2967351"/>
                  <a:chOff x="6219" y="3806"/>
                  <a:chExt cx="4271" cy="4672"/>
                </a:xfrm>
              </p:grpSpPr>
              <p:sp>
                <p:nvSpPr>
                  <p:cNvPr id="13" name="AutoShape 30"/>
                  <p:cNvSpPr>
                    <a:spLocks noChangeArrowheads="1"/>
                  </p:cNvSpPr>
                  <p:nvPr/>
                </p:nvSpPr>
                <p:spPr bwMode="auto">
                  <a:xfrm rot="8676369">
                    <a:off x="6423" y="380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a:lstStyle/>
                  <a:p>
                    <a:endParaRPr lang="en-GB"/>
                  </a:p>
                </p:txBody>
              </p:sp>
              <p:grpSp>
                <p:nvGrpSpPr>
                  <p:cNvPr id="14" name="Group 31"/>
                  <p:cNvGrpSpPr>
                    <a:grpSpLocks/>
                  </p:cNvGrpSpPr>
                  <p:nvPr/>
                </p:nvGrpSpPr>
                <p:grpSpPr bwMode="auto">
                  <a:xfrm>
                    <a:off x="6219" y="3817"/>
                    <a:ext cx="4271" cy="4661"/>
                    <a:chOff x="6219" y="3817"/>
                    <a:chExt cx="4271" cy="4661"/>
                  </a:xfrm>
                </p:grpSpPr>
                <p:sp>
                  <p:nvSpPr>
                    <p:cNvPr id="15" name="AutoShape 32"/>
                    <p:cNvSpPr>
                      <a:spLocks noChangeArrowheads="1"/>
                    </p:cNvSpPr>
                    <p:nvPr/>
                  </p:nvSpPr>
                  <p:spPr bwMode="auto">
                    <a:xfrm rot="3370115">
                      <a:off x="6331" y="374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a:lstStyle/>
                    <a:p>
                      <a:endParaRPr lang="en-GB"/>
                    </a:p>
                  </p:txBody>
                </p:sp>
                <p:sp>
                  <p:nvSpPr>
                    <p:cNvPr id="16" name="AutoShape 33"/>
                    <p:cNvSpPr>
                      <a:spLocks noChangeArrowheads="1"/>
                    </p:cNvSpPr>
                    <p:nvPr/>
                  </p:nvSpPr>
                  <p:spPr bwMode="auto">
                    <a:xfrm rot="-2051268">
                      <a:off x="6391" y="3817"/>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a:lstStyle/>
                    <a:p>
                      <a:endParaRPr lang="en-GB"/>
                    </a:p>
                  </p:txBody>
                </p:sp>
                <p:sp>
                  <p:nvSpPr>
                    <p:cNvPr id="17" name="AutoShape 34"/>
                    <p:cNvSpPr>
                      <a:spLocks noChangeArrowheads="1"/>
                    </p:cNvSpPr>
                    <p:nvPr/>
                  </p:nvSpPr>
                  <p:spPr bwMode="auto">
                    <a:xfrm rot="-7484141">
                      <a:off x="6420" y="3842"/>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a:lstStyle/>
                    <a:p>
                      <a:endParaRPr lang="en-GB"/>
                    </a:p>
                  </p:txBody>
                </p:sp>
                <p:sp>
                  <p:nvSpPr>
                    <p:cNvPr id="18" name="WordArt 35"/>
                    <p:cNvSpPr>
                      <a:spLocks noChangeArrowheads="1" noChangeShapeType="1" noTextEdit="1"/>
                    </p:cNvSpPr>
                    <p:nvPr/>
                  </p:nvSpPr>
                  <p:spPr bwMode="auto">
                    <a:xfrm rot="-1723048">
                      <a:off x="7166" y="4381"/>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Assess</a:t>
                      </a:r>
                    </a:p>
                  </p:txBody>
                </p:sp>
                <p:sp>
                  <p:nvSpPr>
                    <p:cNvPr id="19" name="WordArt 36"/>
                    <p:cNvSpPr>
                      <a:spLocks noChangeArrowheads="1" noChangeShapeType="1" noTextEdit="1"/>
                    </p:cNvSpPr>
                    <p:nvPr/>
                  </p:nvSpPr>
                  <p:spPr bwMode="auto">
                    <a:xfrm rot="3874958">
                      <a:off x="8864" y="4922"/>
                      <a:ext cx="1160" cy="726"/>
                    </a:xfrm>
                    <a:prstGeom prst="rect">
                      <a:avLst/>
                    </a:prstGeom>
                  </p:spPr>
                  <p:txBody>
                    <a:bodyPr spcFirstLastPara="1" wrap="none" fromWordArt="1">
                      <a:prstTxWarp prst="textArchUp">
                        <a:avLst>
                          <a:gd name="adj" fmla="val 11521558"/>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Plan</a:t>
                      </a:r>
                    </a:p>
                  </p:txBody>
                </p:sp>
                <p:sp>
                  <p:nvSpPr>
                    <p:cNvPr id="20" name="WordArt 37"/>
                    <p:cNvSpPr>
                      <a:spLocks noChangeArrowheads="1" noChangeShapeType="1" noTextEdit="1"/>
                    </p:cNvSpPr>
                    <p:nvPr/>
                  </p:nvSpPr>
                  <p:spPr bwMode="auto">
                    <a:xfrm rot="8930439">
                      <a:off x="8786" y="6967"/>
                      <a:ext cx="559" cy="350"/>
                    </a:xfrm>
                    <a:prstGeom prst="rect">
                      <a:avLst/>
                    </a:prstGeom>
                  </p:spPr>
                  <p:txBody>
                    <a:bodyPr spcFirstLastPara="1" wrap="none" fromWordArt="1">
                      <a:prstTxWarp prst="textArchUp">
                        <a:avLst>
                          <a:gd name="adj" fmla="val 11521844"/>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Do</a:t>
                      </a:r>
                    </a:p>
                  </p:txBody>
                </p:sp>
                <p:sp>
                  <p:nvSpPr>
                    <p:cNvPr id="21" name="WordArt 38"/>
                    <p:cNvSpPr>
                      <a:spLocks noChangeArrowheads="1" noChangeShapeType="1" noTextEdit="1"/>
                    </p:cNvSpPr>
                    <p:nvPr/>
                  </p:nvSpPr>
                  <p:spPr bwMode="auto">
                    <a:xfrm rot="-7385954">
                      <a:off x="6572" y="5923"/>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Review</a:t>
                      </a:r>
                    </a:p>
                  </p:txBody>
                </p:sp>
                <p:sp>
                  <p:nvSpPr>
                    <p:cNvPr id="22" name="AutoShape 39"/>
                    <p:cNvSpPr>
                      <a:spLocks noChangeArrowheads="1"/>
                    </p:cNvSpPr>
                    <p:nvPr/>
                  </p:nvSpPr>
                  <p:spPr bwMode="auto">
                    <a:xfrm rot="-5400000">
                      <a:off x="6987" y="7027"/>
                      <a:ext cx="1939" cy="963"/>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grpSp>
            <p:cxnSp>
              <p:nvCxnSpPr>
                <p:cNvPr id="10"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1"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2"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8"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Tree>
    <p:extLst>
      <p:ext uri="{BB962C8B-B14F-4D97-AF65-F5344CB8AC3E}">
        <p14:creationId xmlns:p14="http://schemas.microsoft.com/office/powerpoint/2010/main" val="1238705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our children think helps them</a:t>
            </a:r>
            <a:endParaRPr lang="en-GB" dirty="0"/>
          </a:p>
        </p:txBody>
      </p:sp>
      <p:sp>
        <p:nvSpPr>
          <p:cNvPr id="4" name="Content Placeholder 3"/>
          <p:cNvSpPr>
            <a:spLocks noGrp="1"/>
          </p:cNvSpPr>
          <p:nvPr>
            <p:ph idx="1"/>
          </p:nvPr>
        </p:nvSpPr>
        <p:spPr>
          <a:xfrm>
            <a:off x="7878039" y="1894113"/>
            <a:ext cx="3852407" cy="2116183"/>
          </a:xfrm>
          <a:prstGeom prst="wedgeEllipseCallout">
            <a:avLst/>
          </a:prstGeom>
        </p:spPr>
        <p:style>
          <a:lnRef idx="2">
            <a:schemeClr val="accent6"/>
          </a:lnRef>
          <a:fillRef idx="1">
            <a:schemeClr val="lt1"/>
          </a:fillRef>
          <a:effectRef idx="0">
            <a:schemeClr val="accent6"/>
          </a:effectRef>
          <a:fontRef idx="minor">
            <a:schemeClr val="dk1"/>
          </a:fontRef>
        </p:style>
        <p:txBody>
          <a:bodyPr anchor="ctr">
            <a:normAutofit fontScale="92500" lnSpcReduction="10000"/>
          </a:bodyPr>
          <a:lstStyle/>
          <a:p>
            <a:pPr marL="0" indent="0" algn="ctr">
              <a:buNone/>
              <a:defRPr/>
            </a:pPr>
            <a:r>
              <a:rPr lang="en-GB" sz="2000" dirty="0"/>
              <a:t>All my friends help me. I feel happy.</a:t>
            </a:r>
          </a:p>
          <a:p>
            <a:pPr marL="0" indent="0" algn="ctr">
              <a:buNone/>
              <a:defRPr/>
            </a:pPr>
            <a:r>
              <a:rPr lang="en-GB" sz="2000" dirty="0"/>
              <a:t>Meet and Greets help me, I feel safe.</a:t>
            </a:r>
          </a:p>
        </p:txBody>
      </p:sp>
      <p:sp>
        <p:nvSpPr>
          <p:cNvPr id="5" name="Oval Callout 4"/>
          <p:cNvSpPr/>
          <p:nvPr/>
        </p:nvSpPr>
        <p:spPr>
          <a:xfrm>
            <a:off x="224815" y="3492319"/>
            <a:ext cx="3560763" cy="2174875"/>
          </a:xfrm>
          <a:prstGeom prst="wedgeEllipseCallout">
            <a:avLst>
              <a:gd name="adj1" fmla="val 18421"/>
              <a:gd name="adj2" fmla="val 66104"/>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smtClean="0"/>
              <a:t>I </a:t>
            </a:r>
            <a:r>
              <a:rPr lang="en-GB" dirty="0"/>
              <a:t>like the well-being </a:t>
            </a:r>
            <a:r>
              <a:rPr lang="en-GB" dirty="0" smtClean="0"/>
              <a:t>group - we </a:t>
            </a:r>
            <a:r>
              <a:rPr lang="en-GB" dirty="0"/>
              <a:t>learned how to calm down and talked about feelings.</a:t>
            </a:r>
          </a:p>
        </p:txBody>
      </p:sp>
      <p:sp>
        <p:nvSpPr>
          <p:cNvPr id="6" name="Oval Callout 5"/>
          <p:cNvSpPr/>
          <p:nvPr/>
        </p:nvSpPr>
        <p:spPr>
          <a:xfrm>
            <a:off x="5295855" y="4010296"/>
            <a:ext cx="3560762" cy="2174875"/>
          </a:xfrm>
          <a:prstGeom prst="wedgeEllipseCallou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smtClean="0"/>
              <a:t>Working and talking with Mrs Steel.</a:t>
            </a:r>
            <a:endParaRPr lang="en-GB" dirty="0"/>
          </a:p>
        </p:txBody>
      </p:sp>
      <p:sp>
        <p:nvSpPr>
          <p:cNvPr id="7" name="Oval Callout 6"/>
          <p:cNvSpPr/>
          <p:nvPr/>
        </p:nvSpPr>
        <p:spPr>
          <a:xfrm>
            <a:off x="3296288" y="1595089"/>
            <a:ext cx="3560762" cy="2174875"/>
          </a:xfrm>
          <a:prstGeom prst="wedgeEllipseCallout">
            <a:avLst>
              <a:gd name="adj1" fmla="val 2646"/>
              <a:gd name="adj2" fmla="val 62500"/>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a:t>Housepoints and Dojos.</a:t>
            </a:r>
          </a:p>
          <a:p>
            <a:pPr algn="ctr">
              <a:defRPr/>
            </a:pPr>
            <a:r>
              <a:rPr lang="en-GB" dirty="0"/>
              <a:t>Feelings cards</a:t>
            </a:r>
            <a:r>
              <a:rPr lang="en-GB" dirty="0" smtClean="0"/>
              <a:t>.</a:t>
            </a:r>
            <a:endParaRPr lang="en-GB" dirty="0"/>
          </a:p>
        </p:txBody>
      </p:sp>
    </p:spTree>
    <p:extLst>
      <p:ext uri="{BB962C8B-B14F-4D97-AF65-F5344CB8AC3E}">
        <p14:creationId xmlns:p14="http://schemas.microsoft.com/office/powerpoint/2010/main" val="3983046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Sensory and physical </a:t>
            </a:r>
            <a:endParaRPr lang="en-GB" dirty="0"/>
          </a:p>
        </p:txBody>
      </p:sp>
      <p:sp>
        <p:nvSpPr>
          <p:cNvPr id="3" name="Content Placeholder 2"/>
          <p:cNvSpPr>
            <a:spLocks noGrp="1"/>
          </p:cNvSpPr>
          <p:nvPr>
            <p:ph idx="1"/>
          </p:nvPr>
        </p:nvSpPr>
        <p:spPr/>
        <p:txBody>
          <a:bodyPr>
            <a:normAutofit fontScale="85000" lnSpcReduction="20000"/>
          </a:bodyPr>
          <a:lstStyle/>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Hearing Aids in classrooms where applicable.</a:t>
            </a: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Staff trained in epilepsy and diabetes.</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Access </a:t>
            </a:r>
            <a:r>
              <a:rPr lang="en-GB" dirty="0">
                <a:latin typeface="Arial" panose="020B0604020202020204" pitchFamily="34" charset="0"/>
              </a:rPr>
              <a:t>to Speech and Language.</a:t>
            </a: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Access to outreach from SEN nurse.</a:t>
            </a: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Access to a specialist teacher/LSA for the hearing/visual impaired.</a:t>
            </a: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Concrete apparatus available to support learning.</a:t>
            </a: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Access to ear defenders where required.</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Therapy programmes delivered in school, designed by specialists e.g. Occupational Therapists, </a:t>
            </a:r>
            <a:r>
              <a:rPr lang="en-GB" dirty="0" smtClean="0">
                <a:latin typeface="Arial" panose="020B0604020202020204" pitchFamily="34" charset="0"/>
              </a:rPr>
              <a:t>Physiotherapists etc.</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Adapted curriculum to enable full access e.g. alternative recording </a:t>
            </a:r>
            <a:r>
              <a:rPr lang="en-GB" dirty="0" smtClean="0">
                <a:latin typeface="Arial" panose="020B0604020202020204" pitchFamily="34" charset="0"/>
              </a:rPr>
              <a:t>devices.</a:t>
            </a: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Sensory circuits.</a:t>
            </a:r>
            <a:endParaRPr lang="en-GB" dirty="0">
              <a:latin typeface="Arial" panose="020B0604020202020204" pitchFamily="34" charset="0"/>
            </a:endParaRPr>
          </a:p>
          <a:p>
            <a:endParaRPr lang="en-GB" dirty="0"/>
          </a:p>
        </p:txBody>
      </p:sp>
      <p:grpSp>
        <p:nvGrpSpPr>
          <p:cNvPr id="4" name="Group 48"/>
          <p:cNvGrpSpPr>
            <a:grpSpLocks/>
          </p:cNvGrpSpPr>
          <p:nvPr/>
        </p:nvGrpSpPr>
        <p:grpSpPr bwMode="auto">
          <a:xfrm>
            <a:off x="10074418" y="458988"/>
            <a:ext cx="1825162" cy="1961483"/>
            <a:chOff x="3949065" y="2419851"/>
            <a:chExt cx="2712085" cy="2994887"/>
          </a:xfrm>
        </p:grpSpPr>
        <p:sp>
          <p:nvSpPr>
            <p:cNvPr id="5" name="Oval 48"/>
            <p:cNvSpPr>
              <a:spLocks noChangeArrowheads="1"/>
            </p:cNvSpPr>
            <p:nvPr/>
          </p:nvSpPr>
          <p:spPr bwMode="auto">
            <a:xfrm>
              <a:off x="4325626" y="2695000"/>
              <a:ext cx="2083778" cy="2082663"/>
            </a:xfrm>
            <a:prstGeom prst="ellipse">
              <a:avLst/>
            </a:prstGeom>
            <a:solidFill>
              <a:srgbClr val="FFFFFF"/>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nvGrpSpPr>
            <p:cNvPr id="6" name="Group 40"/>
            <p:cNvGrpSpPr>
              <a:grpSpLocks/>
            </p:cNvGrpSpPr>
            <p:nvPr/>
          </p:nvGrpSpPr>
          <p:grpSpPr bwMode="auto">
            <a:xfrm>
              <a:off x="3949065" y="2419851"/>
              <a:ext cx="2712085" cy="2994887"/>
              <a:chOff x="3949065" y="2409825"/>
              <a:chExt cx="2712085" cy="2994887"/>
            </a:xfrm>
          </p:grpSpPr>
          <p:grpSp>
            <p:nvGrpSpPr>
              <p:cNvPr id="7" name="Group 39"/>
              <p:cNvGrpSpPr>
                <a:grpSpLocks/>
              </p:cNvGrpSpPr>
              <p:nvPr/>
            </p:nvGrpSpPr>
            <p:grpSpPr bwMode="auto">
              <a:xfrm>
                <a:off x="3949065" y="2409825"/>
                <a:ext cx="2712085" cy="2984500"/>
                <a:chOff x="3949065" y="2416175"/>
                <a:chExt cx="2712085" cy="2984500"/>
              </a:xfrm>
            </p:grpSpPr>
            <p:grpSp>
              <p:nvGrpSpPr>
                <p:cNvPr id="9" name="Group 29"/>
                <p:cNvGrpSpPr>
                  <a:grpSpLocks/>
                </p:cNvGrpSpPr>
                <p:nvPr/>
              </p:nvGrpSpPr>
              <p:grpSpPr bwMode="auto">
                <a:xfrm>
                  <a:off x="3949065" y="2416175"/>
                  <a:ext cx="2712085" cy="2967351"/>
                  <a:chOff x="6219" y="3806"/>
                  <a:chExt cx="4271" cy="4672"/>
                </a:xfrm>
              </p:grpSpPr>
              <p:sp>
                <p:nvSpPr>
                  <p:cNvPr id="13" name="AutoShape 30"/>
                  <p:cNvSpPr>
                    <a:spLocks noChangeArrowheads="1"/>
                  </p:cNvSpPr>
                  <p:nvPr/>
                </p:nvSpPr>
                <p:spPr bwMode="auto">
                  <a:xfrm rot="8676369">
                    <a:off x="6423" y="380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a:lstStyle/>
                  <a:p>
                    <a:endParaRPr lang="en-GB"/>
                  </a:p>
                </p:txBody>
              </p:sp>
              <p:grpSp>
                <p:nvGrpSpPr>
                  <p:cNvPr id="14" name="Group 31"/>
                  <p:cNvGrpSpPr>
                    <a:grpSpLocks/>
                  </p:cNvGrpSpPr>
                  <p:nvPr/>
                </p:nvGrpSpPr>
                <p:grpSpPr bwMode="auto">
                  <a:xfrm>
                    <a:off x="6219" y="3817"/>
                    <a:ext cx="4271" cy="4661"/>
                    <a:chOff x="6219" y="3817"/>
                    <a:chExt cx="4271" cy="4661"/>
                  </a:xfrm>
                </p:grpSpPr>
                <p:sp>
                  <p:nvSpPr>
                    <p:cNvPr id="15" name="AutoShape 32"/>
                    <p:cNvSpPr>
                      <a:spLocks noChangeArrowheads="1"/>
                    </p:cNvSpPr>
                    <p:nvPr/>
                  </p:nvSpPr>
                  <p:spPr bwMode="auto">
                    <a:xfrm rot="3370115">
                      <a:off x="6331" y="374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a:lstStyle/>
                    <a:p>
                      <a:endParaRPr lang="en-GB"/>
                    </a:p>
                  </p:txBody>
                </p:sp>
                <p:sp>
                  <p:nvSpPr>
                    <p:cNvPr id="16" name="AutoShape 33"/>
                    <p:cNvSpPr>
                      <a:spLocks noChangeArrowheads="1"/>
                    </p:cNvSpPr>
                    <p:nvPr/>
                  </p:nvSpPr>
                  <p:spPr bwMode="auto">
                    <a:xfrm rot="-2051268">
                      <a:off x="6391" y="3817"/>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a:lstStyle/>
                    <a:p>
                      <a:endParaRPr lang="en-GB"/>
                    </a:p>
                  </p:txBody>
                </p:sp>
                <p:sp>
                  <p:nvSpPr>
                    <p:cNvPr id="17" name="AutoShape 34"/>
                    <p:cNvSpPr>
                      <a:spLocks noChangeArrowheads="1"/>
                    </p:cNvSpPr>
                    <p:nvPr/>
                  </p:nvSpPr>
                  <p:spPr bwMode="auto">
                    <a:xfrm rot="-7484141">
                      <a:off x="6420" y="3842"/>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a:lstStyle/>
                    <a:p>
                      <a:endParaRPr lang="en-GB"/>
                    </a:p>
                  </p:txBody>
                </p:sp>
                <p:sp>
                  <p:nvSpPr>
                    <p:cNvPr id="18" name="WordArt 35"/>
                    <p:cNvSpPr>
                      <a:spLocks noChangeArrowheads="1" noChangeShapeType="1" noTextEdit="1"/>
                    </p:cNvSpPr>
                    <p:nvPr/>
                  </p:nvSpPr>
                  <p:spPr bwMode="auto">
                    <a:xfrm rot="-1723048">
                      <a:off x="7166" y="4381"/>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Assess</a:t>
                      </a:r>
                    </a:p>
                  </p:txBody>
                </p:sp>
                <p:sp>
                  <p:nvSpPr>
                    <p:cNvPr id="19" name="WordArt 36"/>
                    <p:cNvSpPr>
                      <a:spLocks noChangeArrowheads="1" noChangeShapeType="1" noTextEdit="1"/>
                    </p:cNvSpPr>
                    <p:nvPr/>
                  </p:nvSpPr>
                  <p:spPr bwMode="auto">
                    <a:xfrm rot="3874958">
                      <a:off x="8864" y="4922"/>
                      <a:ext cx="1160" cy="726"/>
                    </a:xfrm>
                    <a:prstGeom prst="rect">
                      <a:avLst/>
                    </a:prstGeom>
                  </p:spPr>
                  <p:txBody>
                    <a:bodyPr spcFirstLastPara="1" wrap="none" fromWordArt="1">
                      <a:prstTxWarp prst="textArchUp">
                        <a:avLst>
                          <a:gd name="adj" fmla="val 11521558"/>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Plan</a:t>
                      </a:r>
                    </a:p>
                  </p:txBody>
                </p:sp>
                <p:sp>
                  <p:nvSpPr>
                    <p:cNvPr id="20" name="WordArt 37"/>
                    <p:cNvSpPr>
                      <a:spLocks noChangeArrowheads="1" noChangeShapeType="1" noTextEdit="1"/>
                    </p:cNvSpPr>
                    <p:nvPr/>
                  </p:nvSpPr>
                  <p:spPr bwMode="auto">
                    <a:xfrm rot="8930439">
                      <a:off x="8786" y="6967"/>
                      <a:ext cx="559" cy="350"/>
                    </a:xfrm>
                    <a:prstGeom prst="rect">
                      <a:avLst/>
                    </a:prstGeom>
                  </p:spPr>
                  <p:txBody>
                    <a:bodyPr spcFirstLastPara="1" wrap="none" fromWordArt="1">
                      <a:prstTxWarp prst="textArchUp">
                        <a:avLst>
                          <a:gd name="adj" fmla="val 11521844"/>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Do</a:t>
                      </a:r>
                    </a:p>
                  </p:txBody>
                </p:sp>
                <p:sp>
                  <p:nvSpPr>
                    <p:cNvPr id="21" name="WordArt 38"/>
                    <p:cNvSpPr>
                      <a:spLocks noChangeArrowheads="1" noChangeShapeType="1" noTextEdit="1"/>
                    </p:cNvSpPr>
                    <p:nvPr/>
                  </p:nvSpPr>
                  <p:spPr bwMode="auto">
                    <a:xfrm rot="-7385954">
                      <a:off x="6572" y="5923"/>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Review</a:t>
                      </a:r>
                    </a:p>
                  </p:txBody>
                </p:sp>
                <p:sp>
                  <p:nvSpPr>
                    <p:cNvPr id="22" name="AutoShape 39"/>
                    <p:cNvSpPr>
                      <a:spLocks noChangeArrowheads="1"/>
                    </p:cNvSpPr>
                    <p:nvPr/>
                  </p:nvSpPr>
                  <p:spPr bwMode="auto">
                    <a:xfrm rot="-5400000">
                      <a:off x="6987" y="7027"/>
                      <a:ext cx="1939" cy="963"/>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grpSp>
            <p:cxnSp>
              <p:nvCxnSpPr>
                <p:cNvPr id="10"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1"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2"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8"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pic>
        <p:nvPicPr>
          <p:cNvPr id="23" name="image2.jpg"/>
          <p:cNvPicPr/>
          <p:nvPr/>
        </p:nvPicPr>
        <p:blipFill>
          <a:blip r:embed="rId2"/>
          <a:srcRect/>
          <a:stretch>
            <a:fillRect/>
          </a:stretch>
        </p:blipFill>
        <p:spPr>
          <a:xfrm>
            <a:off x="458662" y="213034"/>
            <a:ext cx="2554605" cy="1907540"/>
          </a:xfrm>
          <a:prstGeom prst="rect">
            <a:avLst/>
          </a:prstGeom>
          <a:ln/>
        </p:spPr>
      </p:pic>
    </p:spTree>
    <p:extLst>
      <p:ext uri="{BB962C8B-B14F-4D97-AF65-F5344CB8AC3E}">
        <p14:creationId xmlns:p14="http://schemas.microsoft.com/office/powerpoint/2010/main" val="1678251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155" y="191798"/>
            <a:ext cx="9905998" cy="1478570"/>
          </a:xfrm>
        </p:spPr>
        <p:txBody>
          <a:bodyPr/>
          <a:lstStyle/>
          <a:p>
            <a:r>
              <a:rPr lang="en-GB" dirty="0" smtClean="0"/>
              <a:t>What our children think helps them</a:t>
            </a:r>
            <a:endParaRPr lang="en-GB" dirty="0"/>
          </a:p>
        </p:txBody>
      </p:sp>
      <p:sp>
        <p:nvSpPr>
          <p:cNvPr id="4" name="Content Placeholder 3"/>
          <p:cNvSpPr>
            <a:spLocks noGrp="1"/>
          </p:cNvSpPr>
          <p:nvPr>
            <p:ph idx="1"/>
          </p:nvPr>
        </p:nvSpPr>
        <p:spPr>
          <a:xfrm>
            <a:off x="6983233" y="1574164"/>
            <a:ext cx="3741372" cy="1809115"/>
          </a:xfrm>
          <a:prstGeom prst="wedgeEllipseCallout">
            <a:avLst>
              <a:gd name="adj1" fmla="val -19673"/>
              <a:gd name="adj2" fmla="val 69907"/>
            </a:avLst>
          </a:prstGeom>
        </p:spPr>
        <p:style>
          <a:lnRef idx="2">
            <a:schemeClr val="accent6"/>
          </a:lnRef>
          <a:fillRef idx="1">
            <a:schemeClr val="lt1"/>
          </a:fillRef>
          <a:effectRef idx="0">
            <a:schemeClr val="accent6"/>
          </a:effectRef>
          <a:fontRef idx="minor">
            <a:schemeClr val="dk1"/>
          </a:fontRef>
        </p:style>
        <p:txBody>
          <a:bodyPr anchor="ctr">
            <a:normAutofit/>
          </a:bodyPr>
          <a:lstStyle/>
          <a:p>
            <a:pPr marL="0" indent="0" algn="ctr">
              <a:buNone/>
              <a:defRPr/>
            </a:pPr>
            <a:r>
              <a:rPr lang="en-GB" dirty="0"/>
              <a:t>Pencil grips help me write</a:t>
            </a:r>
            <a:r>
              <a:rPr lang="en-GB" dirty="0" smtClean="0"/>
              <a:t>.</a:t>
            </a:r>
            <a:endParaRPr lang="en-GB" dirty="0"/>
          </a:p>
        </p:txBody>
      </p:sp>
      <p:sp>
        <p:nvSpPr>
          <p:cNvPr id="5" name="Oval Callout 4"/>
          <p:cNvSpPr/>
          <p:nvPr/>
        </p:nvSpPr>
        <p:spPr>
          <a:xfrm>
            <a:off x="1071155" y="1574165"/>
            <a:ext cx="3560763" cy="2174875"/>
          </a:xfrm>
          <a:prstGeom prst="wedgeEllipseCallout">
            <a:avLst>
              <a:gd name="adj1" fmla="val 44100"/>
              <a:gd name="adj2" fmla="val 55893"/>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a:t>Ear defenders squish my ears and make it better. </a:t>
            </a:r>
          </a:p>
        </p:txBody>
      </p:sp>
      <p:sp>
        <p:nvSpPr>
          <p:cNvPr id="6" name="Oval Callout 5"/>
          <p:cNvSpPr/>
          <p:nvPr/>
        </p:nvSpPr>
        <p:spPr>
          <a:xfrm>
            <a:off x="665163" y="4059238"/>
            <a:ext cx="3560762" cy="2174875"/>
          </a:xfrm>
          <a:prstGeom prst="wedgeEllipseCallout">
            <a:avLst>
              <a:gd name="adj1" fmla="val 20989"/>
              <a:gd name="adj2" fmla="val 61899"/>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a:t>A time out space helps me if things get too loud. </a:t>
            </a:r>
          </a:p>
        </p:txBody>
      </p:sp>
      <p:sp>
        <p:nvSpPr>
          <p:cNvPr id="7" name="Oval Callout 6"/>
          <p:cNvSpPr/>
          <p:nvPr/>
        </p:nvSpPr>
        <p:spPr>
          <a:xfrm>
            <a:off x="5131006" y="3941658"/>
            <a:ext cx="3560763" cy="2174875"/>
          </a:xfrm>
          <a:prstGeom prst="wedgeEllipseCallou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en-GB" dirty="0" smtClean="0"/>
              <a:t>I enjoy sensory circuits, they help me feel settled before I start my work. </a:t>
            </a:r>
            <a:endParaRPr lang="en-GB" dirty="0"/>
          </a:p>
        </p:txBody>
      </p:sp>
    </p:spTree>
    <p:extLst>
      <p:ext uri="{BB962C8B-B14F-4D97-AF65-F5344CB8AC3E}">
        <p14:creationId xmlns:p14="http://schemas.microsoft.com/office/powerpoint/2010/main" val="2886109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618518"/>
            <a:ext cx="9905998" cy="861939"/>
          </a:xfrm>
        </p:spPr>
        <p:txBody>
          <a:bodyPr>
            <a:normAutofit/>
          </a:bodyPr>
          <a:lstStyle/>
          <a:p>
            <a:r>
              <a:rPr lang="en-US" b="1" u="sng" cap="none" dirty="0" smtClean="0"/>
              <a:t>How is SEND progress assessed and reviewed?</a:t>
            </a:r>
            <a:endParaRPr lang="en-US" cap="none" dirty="0"/>
          </a:p>
        </p:txBody>
      </p:sp>
      <p:sp>
        <p:nvSpPr>
          <p:cNvPr id="3" name="Content Placeholder 2"/>
          <p:cNvSpPr>
            <a:spLocks noGrp="1"/>
          </p:cNvSpPr>
          <p:nvPr>
            <p:ph idx="1"/>
          </p:nvPr>
        </p:nvSpPr>
        <p:spPr>
          <a:xfrm>
            <a:off x="1141412" y="1480457"/>
            <a:ext cx="9905999" cy="5111932"/>
          </a:xfrm>
        </p:spPr>
        <p:txBody>
          <a:bodyPr>
            <a:normAutofit fontScale="47500" lnSpcReduction="20000"/>
          </a:bodyPr>
          <a:lstStyle/>
          <a:p>
            <a:pPr marL="0" indent="0">
              <a:buNone/>
            </a:pPr>
            <a:r>
              <a:rPr lang="en-US" dirty="0" smtClean="0"/>
              <a:t>Progress </a:t>
            </a:r>
            <a:r>
              <a:rPr lang="en-US" dirty="0"/>
              <a:t>for children with SEND can be difficult to measure as this comes in many forms. We measure progress in reading, writing, maths and foundation subjects through using PIXL and children’s learning is judged as:</a:t>
            </a:r>
          </a:p>
          <a:p>
            <a:pPr lvl="0"/>
            <a:r>
              <a:rPr lang="en-US" dirty="0"/>
              <a:t>Working at Greater Depth (GDS)</a:t>
            </a:r>
          </a:p>
          <a:p>
            <a:pPr lvl="0"/>
            <a:r>
              <a:rPr lang="en-US" dirty="0"/>
              <a:t>Working at Expected Levels (EXS)</a:t>
            </a:r>
          </a:p>
          <a:p>
            <a:pPr lvl="0"/>
            <a:r>
              <a:rPr lang="en-US" dirty="0"/>
              <a:t>Working Towards Expected Level (WTS)</a:t>
            </a:r>
          </a:p>
          <a:p>
            <a:pPr lvl="0"/>
            <a:r>
              <a:rPr lang="en-US" dirty="0"/>
              <a:t>Working Below Expected Levels (WB)</a:t>
            </a:r>
          </a:p>
          <a:p>
            <a:pPr marL="0" indent="0">
              <a:buNone/>
            </a:pPr>
            <a:r>
              <a:rPr lang="en-US" dirty="0"/>
              <a:t>F</a:t>
            </a:r>
            <a:r>
              <a:rPr lang="en-US" dirty="0" smtClean="0"/>
              <a:t>or </a:t>
            </a:r>
            <a:r>
              <a:rPr lang="en-US" dirty="0"/>
              <a:t>those working significantly below age expected, smaller steps of progress are judged against the Pre Key Stage Standards.</a:t>
            </a:r>
          </a:p>
          <a:p>
            <a:pPr marL="0" indent="0">
              <a:buNone/>
            </a:pPr>
            <a:r>
              <a:rPr lang="en-US" u="sng" dirty="0">
                <a:hlinkClick r:id="rId2"/>
              </a:rPr>
              <a:t>https://assets.publishing.service.gov.uk/government/uploads/system/uploads/attachment_data/file/903553/2021_Pre-key_stage_2_-_pupils_working_below_the_national_curriculum_assessment_standard_PDFA.pdf</a:t>
            </a:r>
            <a:r>
              <a:rPr lang="en-US" dirty="0"/>
              <a:t> </a:t>
            </a:r>
          </a:p>
          <a:p>
            <a:pPr marL="0" indent="0">
              <a:buNone/>
            </a:pPr>
            <a:r>
              <a:rPr lang="en-US" dirty="0"/>
              <a:t>As not all progress is academic, we follow the graduated approach and the four-part cycle of </a:t>
            </a:r>
            <a:r>
              <a:rPr lang="en-US" b="1" dirty="0"/>
              <a:t>assess, plan, do, review</a:t>
            </a:r>
            <a:r>
              <a:rPr lang="en-US" dirty="0"/>
              <a:t> through our IEPs.</a:t>
            </a:r>
          </a:p>
          <a:p>
            <a:pPr marL="0" indent="0">
              <a:buNone/>
            </a:pPr>
            <a:r>
              <a:rPr lang="en-US" dirty="0"/>
              <a:t>The class or subject teacher will work with the SENDCo to carry out a clear analysis of the pupil’s needs. This will draw on:</a:t>
            </a:r>
          </a:p>
          <a:p>
            <a:pPr lvl="0"/>
            <a:r>
              <a:rPr lang="en-US" dirty="0"/>
              <a:t>The teacher’s assessment and experience of the pupil </a:t>
            </a:r>
          </a:p>
          <a:p>
            <a:pPr lvl="0"/>
            <a:r>
              <a:rPr lang="en-US" dirty="0"/>
              <a:t>Their previous progress and attainment or behaviour </a:t>
            </a:r>
          </a:p>
          <a:p>
            <a:pPr lvl="0"/>
            <a:r>
              <a:rPr lang="en-US" dirty="0"/>
              <a:t>Other teachers’ assessments, where relevant </a:t>
            </a:r>
          </a:p>
          <a:p>
            <a:pPr lvl="0"/>
            <a:r>
              <a:rPr lang="en-US" dirty="0"/>
              <a:t>The individual’s development in comparison to their peers and national data</a:t>
            </a:r>
          </a:p>
          <a:p>
            <a:pPr lvl="0"/>
            <a:r>
              <a:rPr lang="en-US" dirty="0"/>
              <a:t>The views and experience of parents</a:t>
            </a:r>
          </a:p>
          <a:p>
            <a:pPr lvl="0"/>
            <a:r>
              <a:rPr lang="en-US" dirty="0"/>
              <a:t>The pupil’s own views</a:t>
            </a:r>
          </a:p>
          <a:p>
            <a:pPr lvl="0"/>
            <a:r>
              <a:rPr lang="en-US" dirty="0"/>
              <a:t>Advice from external support services, if </a:t>
            </a:r>
            <a:r>
              <a:rPr lang="en-US" dirty="0" smtClean="0"/>
              <a:t>relevant.</a:t>
            </a:r>
            <a:endParaRPr lang="en-US" dirty="0"/>
          </a:p>
        </p:txBody>
      </p:sp>
    </p:spTree>
    <p:extLst>
      <p:ext uri="{BB962C8B-B14F-4D97-AF65-F5344CB8AC3E}">
        <p14:creationId xmlns:p14="http://schemas.microsoft.com/office/powerpoint/2010/main" val="946642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1045029"/>
            <a:ext cx="9905999" cy="4746172"/>
          </a:xfrm>
        </p:spPr>
        <p:txBody>
          <a:bodyPr>
            <a:normAutofit fontScale="77500" lnSpcReduction="20000"/>
          </a:bodyPr>
          <a:lstStyle/>
          <a:p>
            <a:pPr marL="0" indent="0">
              <a:buNone/>
            </a:pPr>
            <a:r>
              <a:rPr lang="en-US" dirty="0"/>
              <a:t>All teachers and support staff who work with the pupil will be made aware of their needs, the outcomes sought, the support provided, and any teaching strategies or approaches that are required. We regularly review the effectiveness of the support and interventions and their impact on the pupil’s progress. </a:t>
            </a:r>
          </a:p>
          <a:p>
            <a:pPr marL="0" indent="0">
              <a:buNone/>
            </a:pPr>
            <a:endParaRPr lang="en-US" dirty="0" smtClean="0"/>
          </a:p>
          <a:p>
            <a:pPr marL="0" indent="0">
              <a:buNone/>
            </a:pPr>
            <a:r>
              <a:rPr lang="en-US" dirty="0" smtClean="0"/>
              <a:t>We </a:t>
            </a:r>
            <a:r>
              <a:rPr lang="en-US" dirty="0"/>
              <a:t>evaluate the effectiveness of provision for pupils with SEN by:</a:t>
            </a:r>
          </a:p>
          <a:p>
            <a:pPr lvl="0"/>
            <a:r>
              <a:rPr lang="en-US" dirty="0"/>
              <a:t>Reviewing pupils’ individual progress towards their goals each term </a:t>
            </a:r>
          </a:p>
          <a:p>
            <a:pPr lvl="0"/>
            <a:r>
              <a:rPr lang="en-US" dirty="0"/>
              <a:t>Reviewing the impact of interventions termly </a:t>
            </a:r>
          </a:p>
          <a:p>
            <a:pPr lvl="0"/>
            <a:r>
              <a:rPr lang="en-US" dirty="0"/>
              <a:t>Using pupil/parent questionnaires</a:t>
            </a:r>
          </a:p>
          <a:p>
            <a:pPr lvl="0"/>
            <a:r>
              <a:rPr lang="en-US" dirty="0"/>
              <a:t>Monitoring by the SENDCo and the Senior Leadership Team </a:t>
            </a:r>
          </a:p>
          <a:p>
            <a:pPr lvl="0"/>
            <a:r>
              <a:rPr lang="en-US" dirty="0"/>
              <a:t>Using provision maps to measure progress</a:t>
            </a:r>
          </a:p>
          <a:p>
            <a:pPr lvl="0"/>
            <a:r>
              <a:rPr lang="en-US" dirty="0"/>
              <a:t>Holding annual reviews for pupils with EHC plans</a:t>
            </a:r>
          </a:p>
          <a:p>
            <a:endParaRPr lang="en-US" dirty="0"/>
          </a:p>
          <a:p>
            <a:endParaRPr lang="en-US" dirty="0"/>
          </a:p>
        </p:txBody>
      </p:sp>
    </p:spTree>
    <p:extLst>
      <p:ext uri="{BB962C8B-B14F-4D97-AF65-F5344CB8AC3E}">
        <p14:creationId xmlns:p14="http://schemas.microsoft.com/office/powerpoint/2010/main" val="1961609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a:latin typeface="Arial" panose="020B0604020202020204" pitchFamily="34" charset="0"/>
              </a:rPr>
              <a:t>ALL </a:t>
            </a:r>
            <a:r>
              <a:rPr lang="en-GB" dirty="0" smtClean="0">
                <a:latin typeface="Arial" panose="020B0604020202020204" pitchFamily="34" charset="0"/>
              </a:rPr>
              <a:t>staff </a:t>
            </a:r>
            <a:r>
              <a:rPr lang="en-GB" dirty="0">
                <a:latin typeface="Arial" panose="020B0604020202020204" pitchFamily="34" charset="0"/>
              </a:rPr>
              <a:t>at St </a:t>
            </a:r>
            <a:r>
              <a:rPr lang="en-GB" dirty="0" smtClean="0">
                <a:latin typeface="Arial" panose="020B0604020202020204" pitchFamily="34" charset="0"/>
              </a:rPr>
              <a:t>Augustine’s CE Junior School:</a:t>
            </a:r>
            <a:r>
              <a:rPr lang="en-GB" b="1" dirty="0">
                <a:latin typeface="Arial" panose="020B0604020202020204" pitchFamily="34" charset="0"/>
              </a:rPr>
              <a:t/>
            </a:r>
            <a:br>
              <a:rPr lang="en-GB" b="1" dirty="0">
                <a:latin typeface="Arial" panose="020B0604020202020204" pitchFamily="34" charset="0"/>
              </a:rPr>
            </a:br>
            <a:endParaRPr lang="en-GB" dirty="0"/>
          </a:p>
        </p:txBody>
      </p:sp>
      <p:sp>
        <p:nvSpPr>
          <p:cNvPr id="3" name="Content Placeholder 2"/>
          <p:cNvSpPr>
            <a:spLocks noGrp="1"/>
          </p:cNvSpPr>
          <p:nvPr>
            <p:ph idx="1"/>
          </p:nvPr>
        </p:nvSpPr>
        <p:spPr/>
        <p:txBody>
          <a:bodyPr>
            <a:normAutofit fontScale="92500" lnSpcReduction="20000"/>
          </a:bodyPr>
          <a:lstStyle/>
          <a:p>
            <a:pPr marL="285750" indent="-285750">
              <a:spcBef>
                <a:spcPts val="0"/>
              </a:spcBef>
              <a:spcAft>
                <a:spcPts val="0"/>
              </a:spcAft>
              <a:buFont typeface="Arial" panose="020B0604020202020204" pitchFamily="34" charset="0"/>
              <a:buChar char="•"/>
              <a:defRPr/>
            </a:pPr>
            <a:r>
              <a:rPr lang="en-GB" dirty="0" smtClean="0">
                <a:latin typeface="Arial" panose="020B0604020202020204" pitchFamily="34" charset="0"/>
              </a:rPr>
              <a:t>Use </a:t>
            </a:r>
            <a:r>
              <a:rPr lang="en-GB" dirty="0">
                <a:latin typeface="Arial" panose="020B0604020202020204" pitchFamily="34" charset="0"/>
              </a:rPr>
              <a:t>their best endeavours to ensure that the necessary provision is made for any individual who has SEN.</a:t>
            </a:r>
          </a:p>
          <a:p>
            <a:pPr marL="285750" indent="-285750">
              <a:spcBef>
                <a:spcPts val="0"/>
              </a:spcBef>
              <a:spcAft>
                <a:spcPts val="0"/>
              </a:spcAft>
              <a:buFont typeface="Arial" panose="020B0604020202020204" pitchFamily="34" charset="0"/>
              <a:buChar char="•"/>
              <a:defRPr/>
            </a:pPr>
            <a:r>
              <a:rPr lang="en-GB" dirty="0">
                <a:latin typeface="Arial" panose="020B0604020202020204" pitchFamily="34" charset="0"/>
              </a:rPr>
              <a:t>Are responsible and accountable for all pupils in their class wherever or with whoever the pupils are working.</a:t>
            </a:r>
          </a:p>
          <a:p>
            <a:pPr marL="285750" indent="-285750">
              <a:spcBef>
                <a:spcPts val="0"/>
              </a:spcBef>
              <a:spcAft>
                <a:spcPts val="0"/>
              </a:spcAft>
              <a:buFont typeface="Arial" panose="020B0604020202020204" pitchFamily="34" charset="0"/>
              <a:buChar char="•"/>
              <a:defRPr/>
            </a:pPr>
            <a:r>
              <a:rPr lang="en-GB" dirty="0" smtClean="0">
                <a:latin typeface="Arial" panose="020B0604020202020204" pitchFamily="34" charset="0"/>
              </a:rPr>
              <a:t>The </a:t>
            </a:r>
            <a:r>
              <a:rPr lang="en-GB" dirty="0">
                <a:latin typeface="Arial" panose="020B0604020202020204" pitchFamily="34" charset="0"/>
              </a:rPr>
              <a:t>school regularly has CPD to improve outcomes for  SEND pupils.</a:t>
            </a:r>
          </a:p>
          <a:p>
            <a:pPr marL="285750" indent="-285750">
              <a:spcBef>
                <a:spcPts val="0"/>
              </a:spcBef>
              <a:spcAft>
                <a:spcPts val="0"/>
              </a:spcAft>
              <a:buFont typeface="Arial" panose="020B0604020202020204" pitchFamily="34" charset="0"/>
              <a:buChar char="•"/>
              <a:defRPr/>
            </a:pPr>
            <a:r>
              <a:rPr lang="en-GB" dirty="0">
                <a:latin typeface="Arial" panose="020B0604020202020204" pitchFamily="34" charset="0"/>
              </a:rPr>
              <a:t>Teaching Assistants are responsible for delivering specific intervention programmes </a:t>
            </a:r>
            <a:r>
              <a:rPr lang="en-GB" dirty="0" err="1">
                <a:latin typeface="Arial" panose="020B0604020202020204" pitchFamily="34" charset="0"/>
              </a:rPr>
              <a:t>eg</a:t>
            </a:r>
            <a:r>
              <a:rPr lang="en-GB" dirty="0">
                <a:latin typeface="Arial" panose="020B0604020202020204" pitchFamily="34" charset="0"/>
              </a:rPr>
              <a:t> </a:t>
            </a:r>
            <a:r>
              <a:rPr lang="en-GB" dirty="0" err="1" smtClean="0">
                <a:latin typeface="Arial" panose="020B0604020202020204" pitchFamily="34" charset="0"/>
              </a:rPr>
              <a:t>PiXL</a:t>
            </a:r>
            <a:r>
              <a:rPr lang="en-GB" dirty="0" smtClean="0">
                <a:latin typeface="Arial" panose="020B0604020202020204" pitchFamily="34" charset="0"/>
              </a:rPr>
              <a:t> therapies, </a:t>
            </a:r>
            <a:r>
              <a:rPr lang="en-GB" dirty="0">
                <a:latin typeface="Arial" panose="020B0604020202020204" pitchFamily="34" charset="0"/>
              </a:rPr>
              <a:t>precision teaching, </a:t>
            </a:r>
            <a:r>
              <a:rPr lang="en-GB" dirty="0" smtClean="0">
                <a:latin typeface="Arial" panose="020B0604020202020204" pitchFamily="34" charset="0"/>
              </a:rPr>
              <a:t>phonic intervention, Beat Dyslexia </a:t>
            </a:r>
            <a:r>
              <a:rPr lang="en-GB" dirty="0">
                <a:latin typeface="Arial" panose="020B0604020202020204" pitchFamily="34" charset="0"/>
              </a:rPr>
              <a:t>etc.</a:t>
            </a:r>
          </a:p>
          <a:p>
            <a:pPr marL="285750" indent="-285750">
              <a:spcBef>
                <a:spcPts val="0"/>
              </a:spcBef>
              <a:spcAft>
                <a:spcPts val="0"/>
              </a:spcAft>
              <a:buFont typeface="Arial" panose="020B0604020202020204" pitchFamily="34" charset="0"/>
              <a:buChar char="•"/>
              <a:defRPr/>
            </a:pPr>
            <a:r>
              <a:rPr lang="en-GB" dirty="0">
                <a:latin typeface="Arial" panose="020B0604020202020204" pitchFamily="34" charset="0"/>
              </a:rPr>
              <a:t>All trips, visits are risk assessed taking SEND needs into account.</a:t>
            </a:r>
          </a:p>
          <a:p>
            <a:pPr marL="285750" indent="-285750">
              <a:spcBef>
                <a:spcPts val="0"/>
              </a:spcBef>
              <a:spcAft>
                <a:spcPts val="0"/>
              </a:spcAft>
              <a:buFont typeface="Arial" panose="020B0604020202020204" pitchFamily="34" charset="0"/>
              <a:buChar char="•"/>
              <a:defRPr/>
            </a:pPr>
            <a:r>
              <a:rPr lang="en-GB" dirty="0">
                <a:latin typeface="Arial" panose="020B0604020202020204" pitchFamily="34" charset="0"/>
              </a:rPr>
              <a:t>After school and enrichment activities are </a:t>
            </a:r>
            <a:r>
              <a:rPr lang="en-GB" dirty="0" smtClean="0">
                <a:latin typeface="Arial" panose="020B0604020202020204" pitchFamily="34" charset="0"/>
              </a:rPr>
              <a:t>inclusive </a:t>
            </a:r>
            <a:r>
              <a:rPr lang="en-GB" dirty="0">
                <a:latin typeface="Arial" panose="020B0604020202020204" pitchFamily="34" charset="0"/>
              </a:rPr>
              <a:t>for all children.</a:t>
            </a:r>
          </a:p>
          <a:p>
            <a:pPr marL="0" indent="0">
              <a:spcBef>
                <a:spcPts val="0"/>
              </a:spcBef>
              <a:spcAft>
                <a:spcPts val="0"/>
              </a:spcAft>
              <a:buNone/>
              <a:defRPr/>
            </a:pPr>
            <a:endParaRPr lang="en-GB" dirty="0" smtClean="0">
              <a:latin typeface="Arial" panose="020B0604020202020204" pitchFamily="34" charset="0"/>
            </a:endParaRPr>
          </a:p>
          <a:p>
            <a:endParaRPr lang="en-GB" dirty="0"/>
          </a:p>
        </p:txBody>
      </p:sp>
      <p:grpSp>
        <p:nvGrpSpPr>
          <p:cNvPr id="4" name="Group 48"/>
          <p:cNvGrpSpPr>
            <a:grpSpLocks/>
          </p:cNvGrpSpPr>
          <p:nvPr/>
        </p:nvGrpSpPr>
        <p:grpSpPr bwMode="auto">
          <a:xfrm>
            <a:off x="10620103" y="548640"/>
            <a:ext cx="1410106" cy="1697019"/>
            <a:chOff x="3949065" y="2419851"/>
            <a:chExt cx="2712085" cy="2994887"/>
          </a:xfrm>
        </p:grpSpPr>
        <p:sp>
          <p:nvSpPr>
            <p:cNvPr id="5" name="Oval 48"/>
            <p:cNvSpPr>
              <a:spLocks noChangeArrowheads="1"/>
            </p:cNvSpPr>
            <p:nvPr/>
          </p:nvSpPr>
          <p:spPr bwMode="auto">
            <a:xfrm>
              <a:off x="4325626" y="2695000"/>
              <a:ext cx="2083778" cy="2082663"/>
            </a:xfrm>
            <a:prstGeom prst="ellipse">
              <a:avLst/>
            </a:prstGeom>
            <a:solidFill>
              <a:srgbClr val="FFFFFF"/>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nvGrpSpPr>
            <p:cNvPr id="6" name="Group 40"/>
            <p:cNvGrpSpPr>
              <a:grpSpLocks/>
            </p:cNvGrpSpPr>
            <p:nvPr/>
          </p:nvGrpSpPr>
          <p:grpSpPr bwMode="auto">
            <a:xfrm>
              <a:off x="3949065" y="2419851"/>
              <a:ext cx="2712085" cy="2994887"/>
              <a:chOff x="3949065" y="2409825"/>
              <a:chExt cx="2712085" cy="2994887"/>
            </a:xfrm>
          </p:grpSpPr>
          <p:grpSp>
            <p:nvGrpSpPr>
              <p:cNvPr id="7" name="Group 39"/>
              <p:cNvGrpSpPr>
                <a:grpSpLocks/>
              </p:cNvGrpSpPr>
              <p:nvPr/>
            </p:nvGrpSpPr>
            <p:grpSpPr bwMode="auto">
              <a:xfrm>
                <a:off x="3949065" y="2409825"/>
                <a:ext cx="2712085" cy="2984500"/>
                <a:chOff x="3949065" y="2416175"/>
                <a:chExt cx="2712085" cy="2984500"/>
              </a:xfrm>
            </p:grpSpPr>
            <p:grpSp>
              <p:nvGrpSpPr>
                <p:cNvPr id="9" name="Group 29"/>
                <p:cNvGrpSpPr>
                  <a:grpSpLocks/>
                </p:cNvGrpSpPr>
                <p:nvPr/>
              </p:nvGrpSpPr>
              <p:grpSpPr bwMode="auto">
                <a:xfrm>
                  <a:off x="3949065" y="2416175"/>
                  <a:ext cx="2712085" cy="2967351"/>
                  <a:chOff x="6219" y="3806"/>
                  <a:chExt cx="4271" cy="4672"/>
                </a:xfrm>
              </p:grpSpPr>
              <p:sp>
                <p:nvSpPr>
                  <p:cNvPr id="13" name="AutoShape 30"/>
                  <p:cNvSpPr>
                    <a:spLocks noChangeArrowheads="1"/>
                  </p:cNvSpPr>
                  <p:nvPr/>
                </p:nvSpPr>
                <p:spPr bwMode="auto">
                  <a:xfrm rot="8676369">
                    <a:off x="6423" y="380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a:lstStyle/>
                  <a:p>
                    <a:endParaRPr lang="en-GB"/>
                  </a:p>
                </p:txBody>
              </p:sp>
              <p:grpSp>
                <p:nvGrpSpPr>
                  <p:cNvPr id="14" name="Group 31"/>
                  <p:cNvGrpSpPr>
                    <a:grpSpLocks/>
                  </p:cNvGrpSpPr>
                  <p:nvPr/>
                </p:nvGrpSpPr>
                <p:grpSpPr bwMode="auto">
                  <a:xfrm>
                    <a:off x="6219" y="3817"/>
                    <a:ext cx="4271" cy="4661"/>
                    <a:chOff x="6219" y="3817"/>
                    <a:chExt cx="4271" cy="4661"/>
                  </a:xfrm>
                </p:grpSpPr>
                <p:sp>
                  <p:nvSpPr>
                    <p:cNvPr id="15" name="AutoShape 32"/>
                    <p:cNvSpPr>
                      <a:spLocks noChangeArrowheads="1"/>
                    </p:cNvSpPr>
                    <p:nvPr/>
                  </p:nvSpPr>
                  <p:spPr bwMode="auto">
                    <a:xfrm rot="3370115">
                      <a:off x="6331" y="374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a:lstStyle/>
                    <a:p>
                      <a:endParaRPr lang="en-GB"/>
                    </a:p>
                  </p:txBody>
                </p:sp>
                <p:sp>
                  <p:nvSpPr>
                    <p:cNvPr id="16" name="AutoShape 33"/>
                    <p:cNvSpPr>
                      <a:spLocks noChangeArrowheads="1"/>
                    </p:cNvSpPr>
                    <p:nvPr/>
                  </p:nvSpPr>
                  <p:spPr bwMode="auto">
                    <a:xfrm rot="-2051268">
                      <a:off x="6391" y="3817"/>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a:lstStyle/>
                    <a:p>
                      <a:endParaRPr lang="en-GB"/>
                    </a:p>
                  </p:txBody>
                </p:sp>
                <p:sp>
                  <p:nvSpPr>
                    <p:cNvPr id="17" name="AutoShape 34"/>
                    <p:cNvSpPr>
                      <a:spLocks noChangeArrowheads="1"/>
                    </p:cNvSpPr>
                    <p:nvPr/>
                  </p:nvSpPr>
                  <p:spPr bwMode="auto">
                    <a:xfrm rot="-7484141">
                      <a:off x="6420" y="3842"/>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a:lstStyle/>
                    <a:p>
                      <a:endParaRPr lang="en-GB"/>
                    </a:p>
                  </p:txBody>
                </p:sp>
                <p:sp>
                  <p:nvSpPr>
                    <p:cNvPr id="18" name="WordArt 35"/>
                    <p:cNvSpPr>
                      <a:spLocks noChangeArrowheads="1" noChangeShapeType="1" noTextEdit="1"/>
                    </p:cNvSpPr>
                    <p:nvPr/>
                  </p:nvSpPr>
                  <p:spPr bwMode="auto">
                    <a:xfrm rot="-1723048">
                      <a:off x="7166" y="4381"/>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Assess</a:t>
                      </a:r>
                    </a:p>
                  </p:txBody>
                </p:sp>
                <p:sp>
                  <p:nvSpPr>
                    <p:cNvPr id="19" name="WordArt 36"/>
                    <p:cNvSpPr>
                      <a:spLocks noChangeArrowheads="1" noChangeShapeType="1" noTextEdit="1"/>
                    </p:cNvSpPr>
                    <p:nvPr/>
                  </p:nvSpPr>
                  <p:spPr bwMode="auto">
                    <a:xfrm rot="3874958">
                      <a:off x="8864" y="4922"/>
                      <a:ext cx="1160" cy="726"/>
                    </a:xfrm>
                    <a:prstGeom prst="rect">
                      <a:avLst/>
                    </a:prstGeom>
                  </p:spPr>
                  <p:txBody>
                    <a:bodyPr spcFirstLastPara="1" wrap="none" fromWordArt="1">
                      <a:prstTxWarp prst="textArchUp">
                        <a:avLst>
                          <a:gd name="adj" fmla="val 11521558"/>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Plan</a:t>
                      </a:r>
                    </a:p>
                  </p:txBody>
                </p:sp>
                <p:sp>
                  <p:nvSpPr>
                    <p:cNvPr id="20" name="WordArt 37"/>
                    <p:cNvSpPr>
                      <a:spLocks noChangeArrowheads="1" noChangeShapeType="1" noTextEdit="1"/>
                    </p:cNvSpPr>
                    <p:nvPr/>
                  </p:nvSpPr>
                  <p:spPr bwMode="auto">
                    <a:xfrm rot="8930439">
                      <a:off x="8786" y="6967"/>
                      <a:ext cx="559" cy="350"/>
                    </a:xfrm>
                    <a:prstGeom prst="rect">
                      <a:avLst/>
                    </a:prstGeom>
                  </p:spPr>
                  <p:txBody>
                    <a:bodyPr spcFirstLastPara="1" wrap="none" fromWordArt="1">
                      <a:prstTxWarp prst="textArchUp">
                        <a:avLst>
                          <a:gd name="adj" fmla="val 11521844"/>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Do</a:t>
                      </a:r>
                    </a:p>
                  </p:txBody>
                </p:sp>
                <p:sp>
                  <p:nvSpPr>
                    <p:cNvPr id="21" name="WordArt 38"/>
                    <p:cNvSpPr>
                      <a:spLocks noChangeArrowheads="1" noChangeShapeType="1" noTextEdit="1"/>
                    </p:cNvSpPr>
                    <p:nvPr/>
                  </p:nvSpPr>
                  <p:spPr bwMode="auto">
                    <a:xfrm rot="-7385954">
                      <a:off x="6572" y="5923"/>
                      <a:ext cx="1476" cy="924"/>
                    </a:xfrm>
                    <a:prstGeom prst="rect">
                      <a:avLst/>
                    </a:prstGeom>
                  </p:spPr>
                  <p:txBody>
                    <a:bodyPr spcFirstLastPara="1" wrap="none" fromWordArt="1">
                      <a:prstTxWarp prst="textArchUp">
                        <a:avLst>
                          <a:gd name="adj" fmla="val 11521730"/>
                        </a:avLst>
                      </a:prstTxWarp>
                    </a:bodyPr>
                    <a:lstStyle/>
                    <a:p>
                      <a:pPr algn="ctr"/>
                      <a:r>
                        <a:rPr lang="en-GB" sz="2700" kern="10" dirty="0">
                          <a:ln w="9525">
                            <a:solidFill>
                              <a:srgbClr val="000000"/>
                            </a:solidFill>
                            <a:round/>
                            <a:headEnd/>
                            <a:tailEnd/>
                          </a:ln>
                          <a:solidFill>
                            <a:srgbClr val="000000"/>
                          </a:solidFill>
                          <a:latin typeface="Arial Black" panose="020B0A04020102020204" pitchFamily="34" charset="0"/>
                        </a:rPr>
                        <a:t>Review</a:t>
                      </a:r>
                    </a:p>
                  </p:txBody>
                </p:sp>
                <p:sp>
                  <p:nvSpPr>
                    <p:cNvPr id="22" name="AutoShape 39"/>
                    <p:cNvSpPr>
                      <a:spLocks noChangeArrowheads="1"/>
                    </p:cNvSpPr>
                    <p:nvPr/>
                  </p:nvSpPr>
                  <p:spPr bwMode="auto">
                    <a:xfrm rot="-5400000">
                      <a:off x="6987" y="7027"/>
                      <a:ext cx="1939" cy="963"/>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grpSp>
            <p:cxnSp>
              <p:nvCxnSpPr>
                <p:cNvPr id="10"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1"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2"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8"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Tree>
    <p:extLst>
      <p:ext uri="{BB962C8B-B14F-4D97-AF65-F5344CB8AC3E}">
        <p14:creationId xmlns:p14="http://schemas.microsoft.com/office/powerpoint/2010/main" val="3262484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Review of send</a:t>
            </a:r>
            <a:endParaRPr lang="en-GB" dirty="0"/>
          </a:p>
        </p:txBody>
      </p:sp>
      <p:sp>
        <p:nvSpPr>
          <p:cNvPr id="3" name="Content Placeholder 2"/>
          <p:cNvSpPr>
            <a:spLocks noGrp="1"/>
          </p:cNvSpPr>
          <p:nvPr>
            <p:ph idx="1"/>
          </p:nvPr>
        </p:nvSpPr>
        <p:spPr/>
        <p:txBody>
          <a:bodyPr>
            <a:normAutofit/>
          </a:bodyPr>
          <a:lstStyle/>
          <a:p>
            <a:pPr marL="285750" indent="-285750">
              <a:spcBef>
                <a:spcPts val="0"/>
              </a:spcBef>
              <a:spcAft>
                <a:spcPts val="0"/>
              </a:spcAft>
              <a:buFont typeface="Arial" panose="020B0604020202020204" pitchFamily="34" charset="0"/>
              <a:buChar char="•"/>
              <a:defRPr/>
            </a:pPr>
            <a:r>
              <a:rPr lang="en-GB" dirty="0">
                <a:latin typeface="Arial" panose="020B0604020202020204" pitchFamily="34" charset="0"/>
              </a:rPr>
              <a:t>Reviews of </a:t>
            </a:r>
            <a:r>
              <a:rPr lang="en-GB" dirty="0" smtClean="0">
                <a:latin typeface="Arial" panose="020B0604020202020204" pitchFamily="34" charset="0"/>
              </a:rPr>
              <a:t>SEND </a:t>
            </a:r>
            <a:r>
              <a:rPr lang="en-GB" dirty="0">
                <a:latin typeface="Arial" panose="020B0604020202020204" pitchFamily="34" charset="0"/>
              </a:rPr>
              <a:t>pupils take place at least </a:t>
            </a:r>
            <a:r>
              <a:rPr lang="en-GB" dirty="0" smtClean="0">
                <a:latin typeface="Arial" panose="020B0604020202020204" pitchFamily="34" charset="0"/>
              </a:rPr>
              <a:t>termly</a:t>
            </a:r>
            <a:r>
              <a:rPr lang="en-GB" dirty="0">
                <a:latin typeface="Arial" panose="020B0604020202020204" pitchFamily="34" charset="0"/>
              </a:rPr>
              <a:t>.</a:t>
            </a:r>
          </a:p>
          <a:p>
            <a:pPr marL="285750" indent="-285750">
              <a:spcBef>
                <a:spcPts val="0"/>
              </a:spcBef>
              <a:spcAft>
                <a:spcPts val="0"/>
              </a:spcAft>
              <a:buFont typeface="Arial" panose="020B0604020202020204" pitchFamily="34" charset="0"/>
              <a:buChar char="•"/>
              <a:defRPr/>
            </a:pPr>
            <a:r>
              <a:rPr lang="en-GB" dirty="0">
                <a:latin typeface="Arial" panose="020B0604020202020204" pitchFamily="34" charset="0"/>
              </a:rPr>
              <a:t>Parents/carers are involved in the setting of clear outcomes for their child and the review of provision and progress. This occurs at least 3 times a year and more frequently as required.</a:t>
            </a:r>
          </a:p>
          <a:p>
            <a:pPr marL="285750" indent="-285750">
              <a:spcBef>
                <a:spcPts val="0"/>
              </a:spcBef>
              <a:spcAft>
                <a:spcPts val="0"/>
              </a:spcAft>
              <a:buFont typeface="Arial" panose="020B0604020202020204" pitchFamily="34" charset="0"/>
              <a:buChar char="•"/>
              <a:defRPr/>
            </a:pPr>
            <a:r>
              <a:rPr lang="en-GB" dirty="0">
                <a:latin typeface="Arial" panose="020B0604020202020204" pitchFamily="34" charset="0"/>
              </a:rPr>
              <a:t>We hold parent consultation evenings in the autumn and spring terms.</a:t>
            </a:r>
          </a:p>
          <a:p>
            <a:pPr marL="285750" indent="-285750">
              <a:spcBef>
                <a:spcPts val="0"/>
              </a:spcBef>
              <a:spcAft>
                <a:spcPts val="0"/>
              </a:spcAft>
              <a:buFont typeface="Arial" panose="020B0604020202020204" pitchFamily="34" charset="0"/>
              <a:buChar char="•"/>
              <a:defRPr/>
            </a:pPr>
            <a:r>
              <a:rPr lang="en-GB" dirty="0" smtClean="0">
                <a:latin typeface="Arial" panose="020B0604020202020204" pitchFamily="34" charset="0"/>
              </a:rPr>
              <a:t>Parents </a:t>
            </a:r>
            <a:r>
              <a:rPr lang="en-GB" dirty="0">
                <a:latin typeface="Arial" panose="020B0604020202020204" pitchFamily="34" charset="0"/>
              </a:rPr>
              <a:t>receive a </a:t>
            </a:r>
            <a:r>
              <a:rPr lang="en-GB" dirty="0" smtClean="0">
                <a:latin typeface="Arial" panose="020B0604020202020204" pitchFamily="34" charset="0"/>
              </a:rPr>
              <a:t>full </a:t>
            </a:r>
            <a:r>
              <a:rPr lang="en-GB" dirty="0">
                <a:latin typeface="Arial" panose="020B0604020202020204" pitchFamily="34" charset="0"/>
              </a:rPr>
              <a:t>report in the summer term.</a:t>
            </a:r>
          </a:p>
          <a:p>
            <a:endParaRPr lang="en-GB" dirty="0"/>
          </a:p>
        </p:txBody>
      </p:sp>
      <p:grpSp>
        <p:nvGrpSpPr>
          <p:cNvPr id="4" name="Group 48"/>
          <p:cNvGrpSpPr>
            <a:grpSpLocks/>
          </p:cNvGrpSpPr>
          <p:nvPr/>
        </p:nvGrpSpPr>
        <p:grpSpPr bwMode="auto">
          <a:xfrm>
            <a:off x="9734784" y="388679"/>
            <a:ext cx="1825162" cy="1961483"/>
            <a:chOff x="3949065" y="2419851"/>
            <a:chExt cx="2712085" cy="2994887"/>
          </a:xfrm>
        </p:grpSpPr>
        <p:sp>
          <p:nvSpPr>
            <p:cNvPr id="5" name="Oval 48"/>
            <p:cNvSpPr>
              <a:spLocks noChangeArrowheads="1"/>
            </p:cNvSpPr>
            <p:nvPr/>
          </p:nvSpPr>
          <p:spPr bwMode="auto">
            <a:xfrm>
              <a:off x="4325626" y="2695000"/>
              <a:ext cx="2083778" cy="2082663"/>
            </a:xfrm>
            <a:prstGeom prst="ellipse">
              <a:avLst/>
            </a:prstGeom>
            <a:solidFill>
              <a:srgbClr val="FFFFFF"/>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nvGrpSpPr>
            <p:cNvPr id="6" name="Group 40"/>
            <p:cNvGrpSpPr>
              <a:grpSpLocks/>
            </p:cNvGrpSpPr>
            <p:nvPr/>
          </p:nvGrpSpPr>
          <p:grpSpPr bwMode="auto">
            <a:xfrm>
              <a:off x="3949065" y="2419851"/>
              <a:ext cx="2712085" cy="2994887"/>
              <a:chOff x="3949065" y="2409825"/>
              <a:chExt cx="2712085" cy="2994887"/>
            </a:xfrm>
          </p:grpSpPr>
          <p:grpSp>
            <p:nvGrpSpPr>
              <p:cNvPr id="7" name="Group 39"/>
              <p:cNvGrpSpPr>
                <a:grpSpLocks/>
              </p:cNvGrpSpPr>
              <p:nvPr/>
            </p:nvGrpSpPr>
            <p:grpSpPr bwMode="auto">
              <a:xfrm>
                <a:off x="3949065" y="2409825"/>
                <a:ext cx="2712085" cy="2984500"/>
                <a:chOff x="3949065" y="2416175"/>
                <a:chExt cx="2712085" cy="2984500"/>
              </a:xfrm>
            </p:grpSpPr>
            <p:grpSp>
              <p:nvGrpSpPr>
                <p:cNvPr id="9" name="Group 29"/>
                <p:cNvGrpSpPr>
                  <a:grpSpLocks/>
                </p:cNvGrpSpPr>
                <p:nvPr/>
              </p:nvGrpSpPr>
              <p:grpSpPr bwMode="auto">
                <a:xfrm>
                  <a:off x="3949065" y="2416175"/>
                  <a:ext cx="2712085" cy="2967351"/>
                  <a:chOff x="6219" y="3806"/>
                  <a:chExt cx="4271" cy="4672"/>
                </a:xfrm>
              </p:grpSpPr>
              <p:sp>
                <p:nvSpPr>
                  <p:cNvPr id="13" name="AutoShape 30"/>
                  <p:cNvSpPr>
                    <a:spLocks noChangeArrowheads="1"/>
                  </p:cNvSpPr>
                  <p:nvPr/>
                </p:nvSpPr>
                <p:spPr bwMode="auto">
                  <a:xfrm rot="8676369">
                    <a:off x="6423" y="380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a:lstStyle/>
                  <a:p>
                    <a:endParaRPr lang="en-GB"/>
                  </a:p>
                </p:txBody>
              </p:sp>
              <p:grpSp>
                <p:nvGrpSpPr>
                  <p:cNvPr id="14" name="Group 31"/>
                  <p:cNvGrpSpPr>
                    <a:grpSpLocks/>
                  </p:cNvGrpSpPr>
                  <p:nvPr/>
                </p:nvGrpSpPr>
                <p:grpSpPr bwMode="auto">
                  <a:xfrm>
                    <a:off x="6219" y="3817"/>
                    <a:ext cx="4271" cy="4661"/>
                    <a:chOff x="6219" y="3817"/>
                    <a:chExt cx="4271" cy="4661"/>
                  </a:xfrm>
                </p:grpSpPr>
                <p:sp>
                  <p:nvSpPr>
                    <p:cNvPr id="15" name="AutoShape 32"/>
                    <p:cNvSpPr>
                      <a:spLocks noChangeArrowheads="1"/>
                    </p:cNvSpPr>
                    <p:nvPr/>
                  </p:nvSpPr>
                  <p:spPr bwMode="auto">
                    <a:xfrm rot="3370115">
                      <a:off x="6331" y="374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a:lstStyle/>
                    <a:p>
                      <a:endParaRPr lang="en-GB"/>
                    </a:p>
                  </p:txBody>
                </p:sp>
                <p:sp>
                  <p:nvSpPr>
                    <p:cNvPr id="16" name="AutoShape 33"/>
                    <p:cNvSpPr>
                      <a:spLocks noChangeArrowheads="1"/>
                    </p:cNvSpPr>
                    <p:nvPr/>
                  </p:nvSpPr>
                  <p:spPr bwMode="auto">
                    <a:xfrm rot="-2051268">
                      <a:off x="6391" y="3817"/>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a:lstStyle/>
                    <a:p>
                      <a:endParaRPr lang="en-GB"/>
                    </a:p>
                  </p:txBody>
                </p:sp>
                <p:sp>
                  <p:nvSpPr>
                    <p:cNvPr id="17" name="AutoShape 34"/>
                    <p:cNvSpPr>
                      <a:spLocks noChangeArrowheads="1"/>
                    </p:cNvSpPr>
                    <p:nvPr/>
                  </p:nvSpPr>
                  <p:spPr bwMode="auto">
                    <a:xfrm rot="-7484141">
                      <a:off x="6420" y="3842"/>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a:lstStyle/>
                    <a:p>
                      <a:endParaRPr lang="en-GB"/>
                    </a:p>
                  </p:txBody>
                </p:sp>
                <p:sp>
                  <p:nvSpPr>
                    <p:cNvPr id="18" name="WordArt 35"/>
                    <p:cNvSpPr>
                      <a:spLocks noChangeArrowheads="1" noChangeShapeType="1" noTextEdit="1"/>
                    </p:cNvSpPr>
                    <p:nvPr/>
                  </p:nvSpPr>
                  <p:spPr bwMode="auto">
                    <a:xfrm rot="-1723048">
                      <a:off x="7166" y="4381"/>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Assess</a:t>
                      </a:r>
                    </a:p>
                  </p:txBody>
                </p:sp>
                <p:sp>
                  <p:nvSpPr>
                    <p:cNvPr id="19" name="WordArt 36"/>
                    <p:cNvSpPr>
                      <a:spLocks noChangeArrowheads="1" noChangeShapeType="1" noTextEdit="1"/>
                    </p:cNvSpPr>
                    <p:nvPr/>
                  </p:nvSpPr>
                  <p:spPr bwMode="auto">
                    <a:xfrm rot="3874958">
                      <a:off x="8864" y="4922"/>
                      <a:ext cx="1160" cy="726"/>
                    </a:xfrm>
                    <a:prstGeom prst="rect">
                      <a:avLst/>
                    </a:prstGeom>
                  </p:spPr>
                  <p:txBody>
                    <a:bodyPr spcFirstLastPara="1" wrap="none" fromWordArt="1">
                      <a:prstTxWarp prst="textArchUp">
                        <a:avLst>
                          <a:gd name="adj" fmla="val 11521558"/>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Plan</a:t>
                      </a:r>
                    </a:p>
                  </p:txBody>
                </p:sp>
                <p:sp>
                  <p:nvSpPr>
                    <p:cNvPr id="20" name="WordArt 37"/>
                    <p:cNvSpPr>
                      <a:spLocks noChangeArrowheads="1" noChangeShapeType="1" noTextEdit="1"/>
                    </p:cNvSpPr>
                    <p:nvPr/>
                  </p:nvSpPr>
                  <p:spPr bwMode="auto">
                    <a:xfrm rot="8930439">
                      <a:off x="8786" y="6967"/>
                      <a:ext cx="559" cy="350"/>
                    </a:xfrm>
                    <a:prstGeom prst="rect">
                      <a:avLst/>
                    </a:prstGeom>
                  </p:spPr>
                  <p:txBody>
                    <a:bodyPr spcFirstLastPara="1" wrap="none" fromWordArt="1">
                      <a:prstTxWarp prst="textArchUp">
                        <a:avLst>
                          <a:gd name="adj" fmla="val 11521844"/>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Do</a:t>
                      </a:r>
                    </a:p>
                  </p:txBody>
                </p:sp>
                <p:sp>
                  <p:nvSpPr>
                    <p:cNvPr id="21" name="WordArt 38"/>
                    <p:cNvSpPr>
                      <a:spLocks noChangeArrowheads="1" noChangeShapeType="1" noTextEdit="1"/>
                    </p:cNvSpPr>
                    <p:nvPr/>
                  </p:nvSpPr>
                  <p:spPr bwMode="auto">
                    <a:xfrm rot="-7385954">
                      <a:off x="6572" y="5923"/>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Review</a:t>
                      </a:r>
                    </a:p>
                  </p:txBody>
                </p:sp>
                <p:sp>
                  <p:nvSpPr>
                    <p:cNvPr id="22" name="AutoShape 39"/>
                    <p:cNvSpPr>
                      <a:spLocks noChangeArrowheads="1"/>
                    </p:cNvSpPr>
                    <p:nvPr/>
                  </p:nvSpPr>
                  <p:spPr bwMode="auto">
                    <a:xfrm rot="-5400000">
                      <a:off x="6987" y="7027"/>
                      <a:ext cx="1939" cy="963"/>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grpSp>
            <p:cxnSp>
              <p:nvCxnSpPr>
                <p:cNvPr id="10"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1"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2"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8"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Tree>
    <p:extLst>
      <p:ext uri="{BB962C8B-B14F-4D97-AF65-F5344CB8AC3E}">
        <p14:creationId xmlns:p14="http://schemas.microsoft.com/office/powerpoint/2010/main" val="203233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tLang="en-US" u="sng" dirty="0"/>
              <a:t/>
            </a:r>
            <a:br>
              <a:rPr lang="en-GB" altLang="en-US" u="sng" dirty="0"/>
            </a:br>
            <a:endParaRPr lang="en-GB" dirty="0"/>
          </a:p>
        </p:txBody>
      </p:sp>
      <p:sp>
        <p:nvSpPr>
          <p:cNvPr id="3" name="Content Placeholder 2"/>
          <p:cNvSpPr>
            <a:spLocks noGrp="1"/>
          </p:cNvSpPr>
          <p:nvPr>
            <p:ph idx="1"/>
          </p:nvPr>
        </p:nvSpPr>
        <p:spPr>
          <a:xfrm>
            <a:off x="1280315" y="-17069"/>
            <a:ext cx="9905999" cy="775063"/>
          </a:xfrm>
        </p:spPr>
        <p:txBody>
          <a:bodyPr>
            <a:normAutofit/>
          </a:bodyPr>
          <a:lstStyle/>
          <a:p>
            <a:pPr algn="ctr">
              <a:spcBef>
                <a:spcPct val="0"/>
              </a:spcBef>
              <a:buNone/>
              <a:defRPr/>
            </a:pPr>
            <a:r>
              <a:rPr lang="en-GB" altLang="en-US" sz="3600" u="sng" dirty="0" smtClean="0">
                <a:latin typeface="Calibri" panose="020F0502020204030204" pitchFamily="34" charset="0"/>
                <a:cs typeface="Calibri" panose="020F0502020204030204" pitchFamily="34" charset="0"/>
              </a:rPr>
              <a:t>Staff and Contacts</a:t>
            </a:r>
          </a:p>
          <a:p>
            <a:pPr>
              <a:spcBef>
                <a:spcPct val="0"/>
              </a:spcBef>
              <a:buNone/>
              <a:defRPr/>
            </a:pPr>
            <a:endParaRPr lang="en-GB" dirty="0">
              <a:latin typeface="Calibri" panose="020F0502020204030204" pitchFamily="34" charset="0"/>
              <a:cs typeface="Calibri" panose="020F0502020204030204" pitchFamily="34" charset="0"/>
            </a:endParaRPr>
          </a:p>
        </p:txBody>
      </p:sp>
      <p:pic>
        <p:nvPicPr>
          <p:cNvPr id="9" name="image4.jpg" descr="Corbino, A"/>
          <p:cNvPicPr/>
          <p:nvPr/>
        </p:nvPicPr>
        <p:blipFill>
          <a:blip r:embed="rId2"/>
          <a:srcRect/>
          <a:stretch>
            <a:fillRect/>
          </a:stretch>
        </p:blipFill>
        <p:spPr>
          <a:xfrm>
            <a:off x="10235897" y="834578"/>
            <a:ext cx="1283335" cy="1915795"/>
          </a:xfrm>
          <a:prstGeom prst="rect">
            <a:avLst/>
          </a:prstGeom>
          <a:ln/>
        </p:spPr>
      </p:pic>
      <p:pic>
        <p:nvPicPr>
          <p:cNvPr id="10" name="image17.png" descr="Brunt, S"/>
          <p:cNvPicPr/>
          <p:nvPr/>
        </p:nvPicPr>
        <p:blipFill>
          <a:blip r:embed="rId3"/>
          <a:srcRect/>
          <a:stretch>
            <a:fillRect/>
          </a:stretch>
        </p:blipFill>
        <p:spPr>
          <a:xfrm>
            <a:off x="1057003" y="167759"/>
            <a:ext cx="1564277" cy="1441030"/>
          </a:xfrm>
          <a:prstGeom prst="rect">
            <a:avLst/>
          </a:prstGeom>
          <a:ln/>
        </p:spPr>
      </p:pic>
      <p:pic>
        <p:nvPicPr>
          <p:cNvPr id="11" name="image19.jpg"/>
          <p:cNvPicPr/>
          <p:nvPr/>
        </p:nvPicPr>
        <p:blipFill>
          <a:blip r:embed="rId4"/>
          <a:srcRect/>
          <a:stretch>
            <a:fillRect/>
          </a:stretch>
        </p:blipFill>
        <p:spPr>
          <a:xfrm>
            <a:off x="10280833" y="4612472"/>
            <a:ext cx="1265646" cy="1795598"/>
          </a:xfrm>
          <a:prstGeom prst="rect">
            <a:avLst/>
          </a:prstGeom>
          <a:ln/>
        </p:spPr>
      </p:pic>
      <p:pic>
        <p:nvPicPr>
          <p:cNvPr id="12" name="image9.jpg"/>
          <p:cNvPicPr/>
          <p:nvPr/>
        </p:nvPicPr>
        <p:blipFill>
          <a:blip r:embed="rId5"/>
          <a:srcRect/>
          <a:stretch>
            <a:fillRect/>
          </a:stretch>
        </p:blipFill>
        <p:spPr>
          <a:xfrm>
            <a:off x="825679" y="4112702"/>
            <a:ext cx="1260430" cy="1795598"/>
          </a:xfrm>
          <a:prstGeom prst="rect">
            <a:avLst/>
          </a:prstGeom>
          <a:ln/>
        </p:spPr>
      </p:pic>
      <p:sp>
        <p:nvSpPr>
          <p:cNvPr id="15" name="TextBox 14"/>
          <p:cNvSpPr txBox="1"/>
          <p:nvPr/>
        </p:nvSpPr>
        <p:spPr>
          <a:xfrm>
            <a:off x="6635931" y="781168"/>
            <a:ext cx="3644902" cy="3108543"/>
          </a:xfrm>
          <a:prstGeom prst="rect">
            <a:avLst/>
          </a:prstGeom>
          <a:noFill/>
        </p:spPr>
        <p:txBody>
          <a:bodyPr wrap="square" rtlCol="0">
            <a:spAutoFit/>
          </a:bodyPr>
          <a:lstStyle/>
          <a:p>
            <a:r>
              <a:rPr lang="en-GB" b="1" dirty="0" smtClean="0"/>
              <a:t>SENDCo: Mr A Corbino</a:t>
            </a:r>
          </a:p>
          <a:p>
            <a:r>
              <a:rPr lang="en-GB" dirty="0" smtClean="0"/>
              <a:t>acorbino@staugustinesjunior.net</a:t>
            </a:r>
          </a:p>
          <a:p>
            <a:r>
              <a:rPr lang="en-GB" sz="1600" dirty="0" smtClean="0"/>
              <a:t>Alongside being Year 5 Class Teacher, Mr Corbino is our Special Educational Needs and Disabilities Coordinator (SENDCo) and liaises with staff, children, parents and external agencies to ensure support for our children is sought where required. He works with our teaching staff to ensure reasonable adjustments are made in the classroom and completes assessments and observations where required. </a:t>
            </a:r>
            <a:endParaRPr lang="en-US" sz="1600" dirty="0"/>
          </a:p>
        </p:txBody>
      </p:sp>
      <p:sp>
        <p:nvSpPr>
          <p:cNvPr id="16" name="TextBox 15"/>
          <p:cNvSpPr txBox="1"/>
          <p:nvPr/>
        </p:nvSpPr>
        <p:spPr>
          <a:xfrm>
            <a:off x="669593" y="1608789"/>
            <a:ext cx="4727940" cy="2369880"/>
          </a:xfrm>
          <a:prstGeom prst="rect">
            <a:avLst/>
          </a:prstGeom>
          <a:noFill/>
        </p:spPr>
        <p:txBody>
          <a:bodyPr wrap="square" rtlCol="0">
            <a:spAutoFit/>
          </a:bodyPr>
          <a:lstStyle/>
          <a:p>
            <a:r>
              <a:rPr lang="en-GB" b="1" dirty="0" err="1" smtClean="0"/>
              <a:t>Headteacher</a:t>
            </a:r>
            <a:r>
              <a:rPr lang="en-GB" b="1" dirty="0" smtClean="0"/>
              <a:t>: Mr S Brunt</a:t>
            </a:r>
          </a:p>
          <a:p>
            <a:r>
              <a:rPr lang="en-US" sz="1600" dirty="0" err="1" smtClean="0"/>
              <a:t>Mr</a:t>
            </a:r>
            <a:r>
              <a:rPr lang="en-US" sz="1600" dirty="0" smtClean="0"/>
              <a:t> </a:t>
            </a:r>
            <a:r>
              <a:rPr lang="en-US" sz="1600" dirty="0"/>
              <a:t>Brunt, our </a:t>
            </a:r>
            <a:r>
              <a:rPr lang="en-US" sz="1600" dirty="0" err="1"/>
              <a:t>headteacher</a:t>
            </a:r>
            <a:r>
              <a:rPr lang="en-US" sz="1600" dirty="0"/>
              <a:t> since January 2021, </a:t>
            </a:r>
            <a:r>
              <a:rPr lang="en-US" sz="1600" dirty="0" smtClean="0"/>
              <a:t>has </a:t>
            </a:r>
            <a:r>
              <a:rPr lang="en-US" sz="1600" dirty="0"/>
              <a:t>worked as head of school in Lincolnshire and </a:t>
            </a:r>
            <a:r>
              <a:rPr lang="en-US" sz="1600" dirty="0" smtClean="0"/>
              <a:t>has </a:t>
            </a:r>
            <a:r>
              <a:rPr lang="en-US" sz="1600" dirty="0"/>
              <a:t>many years of experience with working with </a:t>
            </a:r>
            <a:r>
              <a:rPr lang="en-US" sz="1600" dirty="0" smtClean="0"/>
              <a:t>SEND children. </a:t>
            </a:r>
            <a:r>
              <a:rPr lang="en-US" sz="1600" dirty="0" err="1"/>
              <a:t>Mr</a:t>
            </a:r>
            <a:r>
              <a:rPr lang="en-US" sz="1600" dirty="0"/>
              <a:t> Brunt supports the </a:t>
            </a:r>
            <a:r>
              <a:rPr lang="en-US" sz="1600" dirty="0" smtClean="0"/>
              <a:t>SENDCo </a:t>
            </a:r>
            <a:r>
              <a:rPr lang="en-US" sz="1600" dirty="0"/>
              <a:t>in </a:t>
            </a:r>
            <a:r>
              <a:rPr lang="en-US" sz="1600" dirty="0" smtClean="0"/>
              <a:t>his role. He is happy </a:t>
            </a:r>
            <a:r>
              <a:rPr lang="en-US" sz="1600" dirty="0"/>
              <a:t>to meet with parents and pupils a</a:t>
            </a:r>
            <a:r>
              <a:rPr lang="en-US" sz="1600" dirty="0" smtClean="0"/>
              <a:t>nd works closely </a:t>
            </a:r>
            <a:r>
              <a:rPr lang="en-US" sz="1600" dirty="0"/>
              <a:t>with children and their families to give them </a:t>
            </a:r>
            <a:r>
              <a:rPr lang="en-US" sz="1600" dirty="0" smtClean="0"/>
              <a:t>the </a:t>
            </a:r>
            <a:r>
              <a:rPr lang="en-US" sz="1600" dirty="0"/>
              <a:t>best experience at St. Augustine’s.</a:t>
            </a:r>
          </a:p>
          <a:p>
            <a:endParaRPr lang="en-GB" dirty="0" smtClean="0"/>
          </a:p>
        </p:txBody>
      </p:sp>
      <p:sp>
        <p:nvSpPr>
          <p:cNvPr id="17" name="TextBox 16"/>
          <p:cNvSpPr txBox="1"/>
          <p:nvPr/>
        </p:nvSpPr>
        <p:spPr>
          <a:xfrm>
            <a:off x="5601472" y="4463830"/>
            <a:ext cx="4756929" cy="2092881"/>
          </a:xfrm>
          <a:prstGeom prst="rect">
            <a:avLst/>
          </a:prstGeom>
          <a:noFill/>
        </p:spPr>
        <p:txBody>
          <a:bodyPr wrap="square" rtlCol="0">
            <a:spAutoFit/>
          </a:bodyPr>
          <a:lstStyle/>
          <a:p>
            <a:r>
              <a:rPr lang="en-GB" b="1" dirty="0" smtClean="0"/>
              <a:t>Home-School Liaison Officer: Mrs S </a:t>
            </a:r>
            <a:r>
              <a:rPr lang="en-GB" b="1" dirty="0" err="1" smtClean="0"/>
              <a:t>Loizou</a:t>
            </a:r>
            <a:endParaRPr lang="en-GB" b="1" dirty="0" smtClean="0"/>
          </a:p>
          <a:p>
            <a:r>
              <a:rPr lang="en-US" sz="1600" dirty="0" err="1"/>
              <a:t>Mrs</a:t>
            </a:r>
            <a:r>
              <a:rPr lang="en-US" sz="1600" dirty="0"/>
              <a:t> </a:t>
            </a:r>
            <a:r>
              <a:rPr lang="en-US" sz="1600" dirty="0" err="1"/>
              <a:t>Loizou</a:t>
            </a:r>
            <a:r>
              <a:rPr lang="en-US" sz="1600" dirty="0"/>
              <a:t> is our Home-school </a:t>
            </a:r>
            <a:r>
              <a:rPr lang="en-US" sz="1600" dirty="0" smtClean="0"/>
              <a:t>Liaison Officer and </a:t>
            </a:r>
            <a:r>
              <a:rPr lang="en-US" sz="1600" dirty="0"/>
              <a:t>leads </a:t>
            </a:r>
            <a:r>
              <a:rPr lang="en-US" sz="1600" dirty="0" smtClean="0"/>
              <a:t>on our </a:t>
            </a:r>
            <a:r>
              <a:rPr lang="en-US" sz="1600" dirty="0"/>
              <a:t>Early Help </a:t>
            </a:r>
            <a:r>
              <a:rPr lang="en-US" sz="1600" dirty="0" smtClean="0"/>
              <a:t>Assessments. </a:t>
            </a:r>
            <a:r>
              <a:rPr lang="en-US" sz="1600" dirty="0"/>
              <a:t>She </a:t>
            </a:r>
            <a:r>
              <a:rPr lang="en-US" sz="1600" dirty="0" smtClean="0"/>
              <a:t>works closely </a:t>
            </a:r>
            <a:r>
              <a:rPr lang="en-US" sz="1600" dirty="0"/>
              <a:t>with parents to provide support </a:t>
            </a:r>
            <a:r>
              <a:rPr lang="en-US" sz="1600" dirty="0" smtClean="0"/>
              <a:t>and advice</a:t>
            </a:r>
            <a:r>
              <a:rPr lang="en-US" sz="1600" dirty="0"/>
              <a:t>. </a:t>
            </a:r>
            <a:r>
              <a:rPr lang="en-US" sz="1600" dirty="0" err="1"/>
              <a:t>Mrs</a:t>
            </a:r>
            <a:r>
              <a:rPr lang="en-US" sz="1600" dirty="0"/>
              <a:t> </a:t>
            </a:r>
            <a:r>
              <a:rPr lang="en-US" sz="1600" dirty="0" err="1"/>
              <a:t>Loizou</a:t>
            </a:r>
            <a:r>
              <a:rPr lang="en-US" sz="1600" dirty="0"/>
              <a:t> also supports the </a:t>
            </a:r>
            <a:r>
              <a:rPr lang="en-US" sz="1600" dirty="0" smtClean="0"/>
              <a:t>SENDCo </a:t>
            </a:r>
            <a:r>
              <a:rPr lang="en-US" sz="1600" dirty="0"/>
              <a:t>and works with children individually, </a:t>
            </a:r>
            <a:r>
              <a:rPr lang="en-US" sz="1600" dirty="0" smtClean="0"/>
              <a:t>in </a:t>
            </a:r>
            <a:r>
              <a:rPr lang="en-US" sz="1600" dirty="0"/>
              <a:t>class or in groups to support them with their learning or with issues such as: worries, anger or self-esteem</a:t>
            </a:r>
            <a:r>
              <a:rPr lang="en-US" sz="1600" dirty="0" smtClean="0"/>
              <a:t>.</a:t>
            </a:r>
            <a:endParaRPr lang="en-US" sz="1600" dirty="0"/>
          </a:p>
        </p:txBody>
      </p:sp>
      <p:sp>
        <p:nvSpPr>
          <p:cNvPr id="18" name="TextBox 17"/>
          <p:cNvSpPr txBox="1"/>
          <p:nvPr/>
        </p:nvSpPr>
        <p:spPr>
          <a:xfrm>
            <a:off x="2086109" y="3995678"/>
            <a:ext cx="3391581" cy="2616101"/>
          </a:xfrm>
          <a:prstGeom prst="rect">
            <a:avLst/>
          </a:prstGeom>
          <a:noFill/>
        </p:spPr>
        <p:txBody>
          <a:bodyPr wrap="square" rtlCol="0">
            <a:spAutoFit/>
          </a:bodyPr>
          <a:lstStyle/>
          <a:p>
            <a:r>
              <a:rPr lang="en-GB" b="1" dirty="0" smtClean="0"/>
              <a:t>Emotional Literacy Support Assistant (ELSA): Mrs P Steel</a:t>
            </a:r>
          </a:p>
          <a:p>
            <a:r>
              <a:rPr lang="en-US" sz="1600" dirty="0" err="1"/>
              <a:t>Mrs</a:t>
            </a:r>
            <a:r>
              <a:rPr lang="en-US" sz="1600" dirty="0"/>
              <a:t> Steel is our </a:t>
            </a:r>
            <a:r>
              <a:rPr lang="en-US" sz="1600" dirty="0" smtClean="0"/>
              <a:t>ELSA - she </a:t>
            </a:r>
            <a:r>
              <a:rPr lang="en-US" sz="1600" dirty="0"/>
              <a:t>works </a:t>
            </a:r>
            <a:r>
              <a:rPr lang="en-US" sz="1600" dirty="0" smtClean="0"/>
              <a:t>1:1 </a:t>
            </a:r>
            <a:r>
              <a:rPr lang="en-US" sz="1600" dirty="0"/>
              <a:t>or in small </a:t>
            </a:r>
            <a:r>
              <a:rPr lang="en-US" sz="1600" dirty="0" smtClean="0"/>
              <a:t>groups </a:t>
            </a:r>
            <a:r>
              <a:rPr lang="en-US" sz="1600" dirty="0"/>
              <a:t>with children outside during the </a:t>
            </a:r>
            <a:r>
              <a:rPr lang="en-US" sz="1600" dirty="0" smtClean="0"/>
              <a:t>afternoons</a:t>
            </a:r>
            <a:r>
              <a:rPr lang="en-US" sz="1600" dirty="0"/>
              <a:t>. Through gardening, sensory activities and </a:t>
            </a:r>
            <a:r>
              <a:rPr lang="en-US" sz="1600" dirty="0" smtClean="0"/>
              <a:t>outdoor </a:t>
            </a:r>
            <a:r>
              <a:rPr lang="en-US" sz="1600" dirty="0"/>
              <a:t>play, </a:t>
            </a:r>
            <a:r>
              <a:rPr lang="en-US" sz="1600" dirty="0" err="1"/>
              <a:t>Mrs</a:t>
            </a:r>
            <a:r>
              <a:rPr lang="en-US" sz="1600" dirty="0"/>
              <a:t> Steel helps children to work through </a:t>
            </a:r>
            <a:r>
              <a:rPr lang="en-US" sz="1600" dirty="0" smtClean="0"/>
              <a:t>their </a:t>
            </a:r>
            <a:r>
              <a:rPr lang="en-US" sz="1600" dirty="0"/>
              <a:t>emotions, cope with their difficult days and talk about </a:t>
            </a:r>
            <a:r>
              <a:rPr lang="en-US" sz="1600" dirty="0" smtClean="0"/>
              <a:t>their worries</a:t>
            </a:r>
            <a:r>
              <a:rPr lang="en-US" sz="1600" dirty="0"/>
              <a:t>. </a:t>
            </a:r>
          </a:p>
        </p:txBody>
      </p:sp>
    </p:spTree>
    <p:extLst>
      <p:ext uri="{BB962C8B-B14F-4D97-AF65-F5344CB8AC3E}">
        <p14:creationId xmlns:p14="http://schemas.microsoft.com/office/powerpoint/2010/main" val="10190938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tLang="en-US" u="sng" dirty="0"/>
              <a:t>Transition</a:t>
            </a:r>
            <a:br>
              <a:rPr lang="en-GB" altLang="en-US" u="sng" dirty="0"/>
            </a:br>
            <a:endParaRPr lang="en-GB" dirty="0"/>
          </a:p>
        </p:txBody>
      </p:sp>
      <p:sp>
        <p:nvSpPr>
          <p:cNvPr id="3" name="Content Placeholder 2"/>
          <p:cNvSpPr>
            <a:spLocks noGrp="1"/>
          </p:cNvSpPr>
          <p:nvPr>
            <p:ph idx="1"/>
          </p:nvPr>
        </p:nvSpPr>
        <p:spPr>
          <a:xfrm>
            <a:off x="1141412" y="1489167"/>
            <a:ext cx="9905999" cy="3361508"/>
          </a:xfrm>
        </p:spPr>
        <p:txBody>
          <a:bodyPr>
            <a:noAutofit/>
          </a:bodyPr>
          <a:lstStyle/>
          <a:p>
            <a:pPr marL="0" indent="0">
              <a:buNone/>
            </a:pPr>
            <a:r>
              <a:rPr lang="en-US" sz="1800" b="1" u="sng" dirty="0"/>
              <a:t>Secondary school </a:t>
            </a:r>
            <a:r>
              <a:rPr lang="en-US" sz="1800" b="1" u="sng" dirty="0" smtClean="0"/>
              <a:t>transition</a:t>
            </a:r>
            <a:endParaRPr lang="en-US" sz="1800" dirty="0"/>
          </a:p>
          <a:p>
            <a:pPr marL="0" indent="0">
              <a:buNone/>
            </a:pPr>
            <a:r>
              <a:rPr lang="en-US" sz="1800" dirty="0"/>
              <a:t>The majority of children, including those with SEND, attend a local mainstream school in Peterborough. These schools, including Nene Park Academy and </a:t>
            </a:r>
            <a:r>
              <a:rPr lang="en-US" sz="1800" dirty="0" err="1"/>
              <a:t>Stanground</a:t>
            </a:r>
            <a:r>
              <a:rPr lang="en-US" sz="1800" dirty="0"/>
              <a:t> College, have provision in place to support the needs of children with SEND. Nene Park Academy currently has an Enhanced Resource Provision (ERP) to support children with Autism. </a:t>
            </a:r>
          </a:p>
          <a:p>
            <a:pPr marL="0" indent="0">
              <a:buNone/>
            </a:pPr>
            <a:r>
              <a:rPr lang="en-US" sz="1800" dirty="0"/>
              <a:t>During year 6, we do our best to prepare our children for moving to secondary school. Provision includes:</a:t>
            </a:r>
          </a:p>
          <a:p>
            <a:pPr marL="0" lvl="0" indent="0">
              <a:buNone/>
            </a:pPr>
            <a:r>
              <a:rPr lang="en-US" sz="1800" dirty="0"/>
              <a:t>Lunchtime drop-in sessions </a:t>
            </a:r>
            <a:r>
              <a:rPr lang="en-US" sz="1800" dirty="0" smtClean="0"/>
              <a:t>with school staff around </a:t>
            </a:r>
            <a:r>
              <a:rPr lang="en-US" sz="1800" dirty="0"/>
              <a:t>concerns that our year 6 children may have about transition.</a:t>
            </a:r>
          </a:p>
          <a:p>
            <a:pPr marL="0" lvl="0" indent="0">
              <a:buNone/>
            </a:pPr>
            <a:r>
              <a:rPr lang="en-US" sz="1800" dirty="0"/>
              <a:t>Group or 1:1 support for year 6 children who are struggling with transition worries.</a:t>
            </a:r>
          </a:p>
          <a:p>
            <a:pPr marL="0" lvl="0" indent="0">
              <a:buNone/>
            </a:pPr>
            <a:r>
              <a:rPr lang="en-US" sz="1800" dirty="0" err="1"/>
              <a:t>Organising</a:t>
            </a:r>
            <a:r>
              <a:rPr lang="en-US" sz="1800" dirty="0"/>
              <a:t> additional visits for children experiencing anxiety about moving to a new school.</a:t>
            </a:r>
          </a:p>
          <a:p>
            <a:pPr marL="0" lvl="0" indent="0">
              <a:buNone/>
            </a:pPr>
            <a:r>
              <a:rPr lang="en-US" sz="1800" dirty="0"/>
              <a:t>Visits to and advice about possible </a:t>
            </a:r>
            <a:r>
              <a:rPr lang="en-US" sz="1800" dirty="0" smtClean="0"/>
              <a:t>special </a:t>
            </a:r>
            <a:r>
              <a:rPr lang="en-US" sz="1800" dirty="0"/>
              <a:t>school placements for children with EHCPs. </a:t>
            </a:r>
          </a:p>
        </p:txBody>
      </p:sp>
    </p:spTree>
    <p:extLst>
      <p:ext uri="{BB962C8B-B14F-4D97-AF65-F5344CB8AC3E}">
        <p14:creationId xmlns:p14="http://schemas.microsoft.com/office/powerpoint/2010/main" val="73104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1412" y="1802673"/>
            <a:ext cx="9905999" cy="4676503"/>
          </a:xfrm>
        </p:spPr>
        <p:txBody>
          <a:bodyPr>
            <a:normAutofit fontScale="70000" lnSpcReduction="20000"/>
          </a:bodyPr>
          <a:lstStyle/>
          <a:p>
            <a:pPr marL="0" indent="0">
              <a:buNone/>
            </a:pPr>
            <a:r>
              <a:rPr lang="en-US" b="1" u="sng" dirty="0"/>
              <a:t>What about special schools?</a:t>
            </a:r>
            <a:endParaRPr lang="en-US" dirty="0"/>
          </a:p>
          <a:p>
            <a:pPr marL="0" indent="0">
              <a:buNone/>
            </a:pPr>
            <a:r>
              <a:rPr lang="en-US" dirty="0"/>
              <a:t> </a:t>
            </a:r>
          </a:p>
          <a:p>
            <a:pPr marL="0" indent="0">
              <a:buNone/>
            </a:pPr>
            <a:r>
              <a:rPr lang="en-US" dirty="0"/>
              <a:t>In rare cases, during transition to secondary schools and where an EHC plan is in place, some parents may wish to apply to a special school. The following special schools in our local area are:</a:t>
            </a:r>
          </a:p>
          <a:p>
            <a:pPr marL="0" lvl="0" indent="0">
              <a:buNone/>
            </a:pPr>
            <a:r>
              <a:rPr lang="en-US" dirty="0" err="1"/>
              <a:t>Marshfields</a:t>
            </a:r>
            <a:endParaRPr lang="en-US" dirty="0"/>
          </a:p>
          <a:p>
            <a:pPr marL="0" lvl="0" indent="0">
              <a:buNone/>
            </a:pPr>
            <a:r>
              <a:rPr lang="en-US" dirty="0" err="1"/>
              <a:t>Medehamstede</a:t>
            </a:r>
            <a:r>
              <a:rPr lang="en-US" dirty="0"/>
              <a:t> (Formerly City of Peterborough Academy Special School)</a:t>
            </a:r>
          </a:p>
          <a:p>
            <a:pPr marL="0" lvl="0" indent="0">
              <a:buNone/>
            </a:pPr>
            <a:r>
              <a:rPr lang="en-US" dirty="0" err="1"/>
              <a:t>Heltwate</a:t>
            </a:r>
            <a:r>
              <a:rPr lang="en-US" dirty="0"/>
              <a:t> School</a:t>
            </a:r>
          </a:p>
          <a:p>
            <a:pPr marL="0" lvl="0" indent="0">
              <a:buNone/>
            </a:pPr>
            <a:r>
              <a:rPr lang="en-US" dirty="0"/>
              <a:t>Phoenix School</a:t>
            </a:r>
          </a:p>
          <a:p>
            <a:pPr marL="0" lvl="0" indent="0">
              <a:buNone/>
            </a:pPr>
            <a:r>
              <a:rPr lang="en-US" dirty="0" err="1"/>
              <a:t>Nenegate</a:t>
            </a:r>
            <a:r>
              <a:rPr lang="en-US" dirty="0"/>
              <a:t> School</a:t>
            </a:r>
          </a:p>
          <a:p>
            <a:pPr marL="0" indent="0">
              <a:buNone/>
            </a:pPr>
            <a:r>
              <a:rPr lang="en-US" dirty="0"/>
              <a:t> </a:t>
            </a:r>
          </a:p>
          <a:p>
            <a:pPr marL="0" indent="0">
              <a:buNone/>
            </a:pPr>
            <a:r>
              <a:rPr lang="en-US" dirty="0"/>
              <a:t>Local Authority information on applying to a Special School can be found here:</a:t>
            </a:r>
          </a:p>
          <a:p>
            <a:pPr marL="0" indent="0">
              <a:buNone/>
            </a:pPr>
            <a:r>
              <a:rPr lang="en-US" u="sng" dirty="0">
                <a:hlinkClick r:id="rId2"/>
              </a:rPr>
              <a:t>https://fis.peterborough.gov.uk/kb5/peterborough/directory/results.page?familychannel=8-6-13</a:t>
            </a:r>
            <a:r>
              <a:rPr lang="en-US" dirty="0"/>
              <a:t> </a:t>
            </a:r>
          </a:p>
          <a:p>
            <a:pPr marL="0" indent="0">
              <a:buNone/>
            </a:pPr>
            <a:endParaRPr lang="en-GB" dirty="0"/>
          </a:p>
          <a:p>
            <a:endParaRPr lang="en-US" dirty="0"/>
          </a:p>
        </p:txBody>
      </p:sp>
      <p:sp>
        <p:nvSpPr>
          <p:cNvPr id="4" name="Title 1"/>
          <p:cNvSpPr txBox="1">
            <a:spLocks/>
          </p:cNvSpPr>
          <p:nvPr/>
        </p:nvSpPr>
        <p:spPr>
          <a:xfrm>
            <a:off x="1141413" y="618518"/>
            <a:ext cx="9905998" cy="147857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a:lstStyle>
          <a:p>
            <a:pPr algn="ctr"/>
            <a:r>
              <a:rPr lang="en-GB" altLang="en-US" u="sng" smtClean="0"/>
              <a:t>Transition</a:t>
            </a:r>
            <a:br>
              <a:rPr lang="en-GB" altLang="en-US" u="sng" smtClean="0"/>
            </a:br>
            <a:endParaRPr lang="en-GB" dirty="0"/>
          </a:p>
        </p:txBody>
      </p:sp>
    </p:spTree>
    <p:extLst>
      <p:ext uri="{BB962C8B-B14F-4D97-AF65-F5344CB8AC3E}">
        <p14:creationId xmlns:p14="http://schemas.microsoft.com/office/powerpoint/2010/main" val="3123004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tLang="en-US" u="sng" dirty="0" smtClean="0"/>
              <a:t>Local Governing Board</a:t>
            </a:r>
            <a:r>
              <a:rPr lang="en-GB" altLang="en-US" sz="2800" u="sng" dirty="0"/>
              <a:t/>
            </a:r>
            <a:br>
              <a:rPr lang="en-GB" altLang="en-US" sz="2800" u="sng" dirty="0"/>
            </a:br>
            <a:endParaRPr lang="en-GB" dirty="0"/>
          </a:p>
        </p:txBody>
      </p:sp>
      <p:sp>
        <p:nvSpPr>
          <p:cNvPr id="4" name="Content Placeholder 3"/>
          <p:cNvSpPr>
            <a:spLocks noGrp="1"/>
          </p:cNvSpPr>
          <p:nvPr>
            <p:ph idx="1"/>
          </p:nvPr>
        </p:nvSpPr>
        <p:spPr/>
        <p:txBody>
          <a:bodyPr/>
          <a:lstStyle/>
          <a:p>
            <a:pPr marL="0" indent="0">
              <a:buNone/>
            </a:pPr>
            <a:r>
              <a:rPr lang="en-US" b="1" u="sng" dirty="0"/>
              <a:t>What input do the governors have?</a:t>
            </a:r>
            <a:endParaRPr lang="en-US" dirty="0"/>
          </a:p>
          <a:p>
            <a:pPr marL="0" indent="0">
              <a:buNone/>
            </a:pPr>
            <a:endParaRPr lang="en-US" dirty="0"/>
          </a:p>
          <a:p>
            <a:pPr marL="0" indent="0">
              <a:buNone/>
            </a:pPr>
            <a:r>
              <a:rPr lang="en-US" dirty="0"/>
              <a:t>At St. Augustine’s Junior School, our governors are involved in writing and reviewing our SEN policy. Our SEND governor is Kirsty Davis. The governors monitor the provision of resources for children with SEND and meet with the SENDCo to ensure that correct provision is in place.</a:t>
            </a:r>
          </a:p>
          <a:p>
            <a:endParaRPr lang="en-US" dirty="0"/>
          </a:p>
        </p:txBody>
      </p:sp>
    </p:spTree>
    <p:extLst>
      <p:ext uri="{BB962C8B-B14F-4D97-AF65-F5344CB8AC3E}">
        <p14:creationId xmlns:p14="http://schemas.microsoft.com/office/powerpoint/2010/main" val="365527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0"/>
            <a:ext cx="9905998" cy="705394"/>
          </a:xfrm>
        </p:spPr>
        <p:txBody>
          <a:bodyPr/>
          <a:lstStyle/>
          <a:p>
            <a:pPr algn="ctr"/>
            <a:r>
              <a:rPr lang="en-GB" cap="none" dirty="0" smtClean="0"/>
              <a:t>Parent Views</a:t>
            </a:r>
            <a:endParaRPr lang="en-US" cap="none" dirty="0"/>
          </a:p>
        </p:txBody>
      </p:sp>
      <p:sp>
        <p:nvSpPr>
          <p:cNvPr id="3" name="Content Placeholder 2"/>
          <p:cNvSpPr>
            <a:spLocks noGrp="1"/>
          </p:cNvSpPr>
          <p:nvPr>
            <p:ph idx="1"/>
          </p:nvPr>
        </p:nvSpPr>
        <p:spPr>
          <a:xfrm>
            <a:off x="1141412" y="1149531"/>
            <a:ext cx="9905999" cy="5617028"/>
          </a:xfrm>
        </p:spPr>
        <p:txBody>
          <a:bodyPr>
            <a:normAutofit fontScale="70000" lnSpcReduction="20000"/>
          </a:bodyPr>
          <a:lstStyle/>
          <a:p>
            <a:r>
              <a:rPr lang="en-US" dirty="0"/>
              <a:t>“Adults </a:t>
            </a:r>
            <a:r>
              <a:rPr lang="en-US" dirty="0" smtClean="0"/>
              <a:t>have </a:t>
            </a:r>
            <a:r>
              <a:rPr lang="en-US" dirty="0"/>
              <a:t>made sure that [my child] understands the tasks that have been set, in order to help [him] stay regulated. They have worked closely with the SENDCO and us as parents and have responded promptly to any issues that have arisen.” </a:t>
            </a:r>
            <a:r>
              <a:rPr lang="en-US" dirty="0" smtClean="0"/>
              <a:t>– </a:t>
            </a:r>
            <a:r>
              <a:rPr lang="en-US" b="1" dirty="0" smtClean="0"/>
              <a:t>Year 6 parent</a:t>
            </a:r>
            <a:endParaRPr lang="en-US" b="1" dirty="0"/>
          </a:p>
          <a:p>
            <a:r>
              <a:rPr lang="en-US" dirty="0"/>
              <a:t>“Thank you to everyone at the school for supporting our son this year and making reasonable adjustments to ensure our son feels calm and happy.” </a:t>
            </a:r>
            <a:r>
              <a:rPr lang="en-US" b="1" dirty="0"/>
              <a:t>– Year 6 parent</a:t>
            </a:r>
          </a:p>
          <a:p>
            <a:r>
              <a:rPr lang="en-US" dirty="0" smtClean="0"/>
              <a:t>“Amazing </a:t>
            </a:r>
            <a:r>
              <a:rPr lang="en-US" dirty="0"/>
              <a:t>open line of daily communication and check ins (this in particular made the biggest impact), transparency on any issues as well as thoughtful and quick resolutions + reassurance, frequent updates on academic and social/personal progress within school, super approachable attitudes, clear sense of care and support for child's wellbeing and development, commitment to understanding child's needs as well as patient and creative ways to support those needs, genuine </a:t>
            </a:r>
            <a:r>
              <a:rPr lang="en-US" dirty="0" smtClean="0"/>
              <a:t>kindness.” </a:t>
            </a:r>
            <a:r>
              <a:rPr lang="en-US" b="1" dirty="0" smtClean="0"/>
              <a:t>– Year 3 parent</a:t>
            </a:r>
          </a:p>
          <a:p>
            <a:r>
              <a:rPr lang="en-US" dirty="0" smtClean="0"/>
              <a:t>“They </a:t>
            </a:r>
            <a:r>
              <a:rPr lang="en-US" dirty="0"/>
              <a:t>have worked so hard on helping her believe in herself and build up her confidence to know she can do her work. Whenever there has been a problem with </a:t>
            </a:r>
            <a:r>
              <a:rPr lang="en-US" dirty="0" smtClean="0"/>
              <a:t>[my child] </a:t>
            </a:r>
            <a:r>
              <a:rPr lang="en-US" dirty="0"/>
              <a:t>they have been </a:t>
            </a:r>
            <a:r>
              <a:rPr lang="en-US" dirty="0" smtClean="0"/>
              <a:t>supportive.” </a:t>
            </a:r>
            <a:r>
              <a:rPr lang="en-US" b="1" dirty="0" smtClean="0"/>
              <a:t>– Year 6 parent</a:t>
            </a:r>
          </a:p>
          <a:p>
            <a:r>
              <a:rPr lang="en-US" dirty="0" smtClean="0"/>
              <a:t>“School </a:t>
            </a:r>
            <a:r>
              <a:rPr lang="en-US" dirty="0"/>
              <a:t>has gone above and beyond to support both children, but especially </a:t>
            </a:r>
            <a:r>
              <a:rPr lang="en-US" dirty="0" smtClean="0"/>
              <a:t>[my child] </a:t>
            </a:r>
            <a:r>
              <a:rPr lang="en-US" dirty="0"/>
              <a:t>to give additional emotional support. Teachers are also extremely supportive to parents and very well balanced in their approach</a:t>
            </a:r>
            <a:r>
              <a:rPr lang="en-US" dirty="0" smtClean="0"/>
              <a:t>.” </a:t>
            </a:r>
            <a:r>
              <a:rPr lang="en-US" b="1" dirty="0" smtClean="0"/>
              <a:t>– Year 3 parent</a:t>
            </a:r>
          </a:p>
          <a:p>
            <a:r>
              <a:rPr lang="en-GB" dirty="0" smtClean="0"/>
              <a:t>“Thank you for restoring our faith in education again. What a lovely and inclusive environment St Augustine’s is.” – </a:t>
            </a:r>
            <a:r>
              <a:rPr lang="en-GB" b="1" dirty="0" smtClean="0"/>
              <a:t>Year 4 parent</a:t>
            </a:r>
            <a:endParaRPr lang="en-US" dirty="0" smtClean="0"/>
          </a:p>
          <a:p>
            <a:endParaRPr lang="en-US" dirty="0"/>
          </a:p>
        </p:txBody>
      </p:sp>
    </p:spTree>
    <p:extLst>
      <p:ext uri="{BB962C8B-B14F-4D97-AF65-F5344CB8AC3E}">
        <p14:creationId xmlns:p14="http://schemas.microsoft.com/office/powerpoint/2010/main" val="2083229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cap="none" dirty="0" smtClean="0"/>
              <a:t>What pastoral support is provided?</a:t>
            </a:r>
            <a:r>
              <a:rPr lang="en-US" cap="none" dirty="0" smtClean="0"/>
              <a:t/>
            </a:r>
            <a:br>
              <a:rPr lang="en-US" cap="none" dirty="0" smtClean="0"/>
            </a:br>
            <a:endParaRPr lang="en-US" cap="none"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At </a:t>
            </a:r>
            <a:r>
              <a:rPr lang="en-US" dirty="0"/>
              <a:t>St. Augustine’s we continually support the children in their spiritual, moral, social and cultural development (S.M.S.C.). Our Christian ethos, themed days/weeks, daily collective worship and Religious Education sessions (R.E.) help to support the children in making the right decisions for them both morally and spiritually. Personal, Social and Health Education sessions (P.S.H.E.) also help to support the children in understanding social behaviour, exploring their own morality and teaching British Values.</a:t>
            </a:r>
          </a:p>
          <a:p>
            <a:pPr marL="0" indent="0">
              <a:buNone/>
            </a:pPr>
            <a:endParaRPr lang="en-US" dirty="0"/>
          </a:p>
          <a:p>
            <a:pPr marL="0" indent="0">
              <a:buNone/>
            </a:pPr>
            <a:r>
              <a:rPr lang="en-US" dirty="0"/>
              <a:t>Where further support with social skills or emotional issues are needed, children may be chosen to take part in our self-esteem or social skills sessions. </a:t>
            </a:r>
            <a:r>
              <a:rPr lang="en-US" dirty="0" err="1"/>
              <a:t>Mrs</a:t>
            </a:r>
            <a:r>
              <a:rPr lang="en-US" dirty="0"/>
              <a:t> </a:t>
            </a:r>
            <a:r>
              <a:rPr lang="en-US" dirty="0" err="1"/>
              <a:t>Loizou</a:t>
            </a:r>
            <a:r>
              <a:rPr lang="en-US" dirty="0"/>
              <a:t>, </a:t>
            </a:r>
            <a:r>
              <a:rPr lang="en-US" dirty="0" err="1"/>
              <a:t>Mrs</a:t>
            </a:r>
            <a:r>
              <a:rPr lang="en-US" dirty="0"/>
              <a:t> Steel, </a:t>
            </a:r>
            <a:r>
              <a:rPr lang="en-US" dirty="0" err="1" smtClean="0"/>
              <a:t>Mr</a:t>
            </a:r>
            <a:r>
              <a:rPr lang="en-US" dirty="0" smtClean="0"/>
              <a:t> Corbino and </a:t>
            </a:r>
            <a:r>
              <a:rPr lang="en-US" dirty="0"/>
              <a:t>class </a:t>
            </a:r>
            <a:r>
              <a:rPr lang="en-US" dirty="0" smtClean="0"/>
              <a:t>staff </a:t>
            </a:r>
            <a:r>
              <a:rPr lang="en-US" dirty="0"/>
              <a:t>support pupils who are having social and emotional difficulties either in 1:1 sessions or group/paired activities. Where necessary, children may then be added for 1:1 or group sessions with our therapist. </a:t>
            </a:r>
          </a:p>
        </p:txBody>
      </p:sp>
    </p:spTree>
    <p:extLst>
      <p:ext uri="{BB962C8B-B14F-4D97-AF65-F5344CB8AC3E}">
        <p14:creationId xmlns:p14="http://schemas.microsoft.com/office/powerpoint/2010/main" val="12971873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919" y="284175"/>
            <a:ext cx="9784080" cy="1531561"/>
          </a:xfrm>
        </p:spPr>
        <p:txBody>
          <a:bodyPr/>
          <a:lstStyle/>
          <a:p>
            <a:pPr algn="ctr"/>
            <a:r>
              <a:rPr lang="en-GB" dirty="0" smtClean="0"/>
              <a:t>Our Core Offer</a:t>
            </a:r>
            <a:endParaRPr lang="en-GB" dirty="0"/>
          </a:p>
        </p:txBody>
      </p:sp>
      <p:sp>
        <p:nvSpPr>
          <p:cNvPr id="3" name="Content Placeholder 2"/>
          <p:cNvSpPr>
            <a:spLocks noGrp="1"/>
          </p:cNvSpPr>
          <p:nvPr>
            <p:ph idx="1"/>
          </p:nvPr>
        </p:nvSpPr>
        <p:spPr>
          <a:xfrm>
            <a:off x="744583" y="1515291"/>
            <a:ext cx="10907486" cy="4946469"/>
          </a:xfrm>
        </p:spPr>
        <p:txBody>
          <a:bodyPr>
            <a:normAutofit fontScale="40000" lnSpcReduction="20000"/>
          </a:bodyPr>
          <a:lstStyle/>
          <a:p>
            <a:pPr marL="0" indent="0">
              <a:buNone/>
              <a:defRPr/>
            </a:pPr>
            <a:r>
              <a:rPr lang="en-GB" sz="3500" b="1" u="sng" dirty="0">
                <a:latin typeface="Calibri" panose="020F0502020204030204" pitchFamily="34" charset="0"/>
                <a:cs typeface="Calibri" panose="020F0502020204030204" pitchFamily="34" charset="0"/>
              </a:rPr>
              <a:t>All pupils are taught by their class teacher via excellent targeted classroom </a:t>
            </a:r>
            <a:r>
              <a:rPr lang="en-GB" sz="3500" b="1" u="sng" dirty="0" smtClean="0">
                <a:latin typeface="Calibri" panose="020F0502020204030204" pitchFamily="34" charset="0"/>
                <a:cs typeface="Calibri" panose="020F0502020204030204" pitchFamily="34" charset="0"/>
              </a:rPr>
              <a:t>teaching which is </a:t>
            </a:r>
            <a:r>
              <a:rPr lang="en-GB" sz="3500" b="1" u="sng" dirty="0">
                <a:latin typeface="Calibri" panose="020F0502020204030204" pitchFamily="34" charset="0"/>
                <a:cs typeface="Calibri" panose="020F0502020204030204" pitchFamily="34" charset="0"/>
              </a:rPr>
              <a:t>also known as Quality First Teaching</a:t>
            </a:r>
            <a:endParaRPr lang="en-GB" sz="3500" dirty="0">
              <a:latin typeface="Calibri" panose="020F0502020204030204" pitchFamily="34" charset="0"/>
              <a:cs typeface="Calibri" panose="020F0502020204030204" pitchFamily="34" charset="0"/>
            </a:endParaRPr>
          </a:p>
          <a:p>
            <a:pPr marL="0" indent="0">
              <a:buNone/>
              <a:defRPr/>
            </a:pPr>
            <a:r>
              <a:rPr lang="en-GB" sz="3500" dirty="0">
                <a:latin typeface="Calibri" panose="020F0502020204030204" pitchFamily="34" charset="0"/>
                <a:cs typeface="Calibri" panose="020F0502020204030204" pitchFamily="34" charset="0"/>
              </a:rPr>
              <a:t>For your child this would mean:</a:t>
            </a:r>
          </a:p>
          <a:p>
            <a:pPr marL="171450" indent="-171450">
              <a:buFont typeface="Arial" panose="020B0604020202020204" pitchFamily="34" charset="0"/>
              <a:buChar char="•"/>
              <a:defRPr/>
            </a:pPr>
            <a:r>
              <a:rPr lang="en-GB" sz="3500" dirty="0">
                <a:latin typeface="Calibri" panose="020F0502020204030204" pitchFamily="34" charset="0"/>
                <a:cs typeface="Calibri" panose="020F0502020204030204" pitchFamily="34" charset="0"/>
              </a:rPr>
              <a:t>That the teacher has the highest possible expectations for your child and all pupils in their class.</a:t>
            </a:r>
          </a:p>
          <a:p>
            <a:pPr marL="171450" indent="-171450">
              <a:buFont typeface="Arial" panose="020B0604020202020204" pitchFamily="34" charset="0"/>
              <a:buChar char="•"/>
              <a:defRPr/>
            </a:pPr>
            <a:r>
              <a:rPr lang="en-GB" sz="3500" dirty="0">
                <a:latin typeface="Calibri" panose="020F0502020204030204" pitchFamily="34" charset="0"/>
                <a:cs typeface="Calibri" panose="020F0502020204030204" pitchFamily="34" charset="0"/>
              </a:rPr>
              <a:t>That all teaching is based upon building upon what your child already knows, can do and can understand.</a:t>
            </a:r>
          </a:p>
          <a:p>
            <a:pPr marL="171450" indent="-171450">
              <a:buFont typeface="Arial" panose="020B0604020202020204" pitchFamily="34" charset="0"/>
              <a:buChar char="•"/>
              <a:defRPr/>
            </a:pPr>
            <a:r>
              <a:rPr lang="en-GB" sz="3500" dirty="0">
                <a:latin typeface="Calibri" panose="020F0502020204030204" pitchFamily="34" charset="0"/>
                <a:cs typeface="Calibri" panose="020F0502020204030204" pitchFamily="34" charset="0"/>
              </a:rPr>
              <a:t>At times the teacher may direct a class based teaching assistant, to work with your child as part of normal working practice.</a:t>
            </a:r>
          </a:p>
          <a:p>
            <a:pPr marL="171450" indent="-171450">
              <a:buFont typeface="Arial" panose="020B0604020202020204" pitchFamily="34" charset="0"/>
              <a:buChar char="•"/>
              <a:defRPr/>
            </a:pPr>
            <a:r>
              <a:rPr lang="en-GB" sz="3500" dirty="0" smtClean="0">
                <a:latin typeface="Calibri" panose="020F0502020204030204" pitchFamily="34" charset="0"/>
                <a:cs typeface="Calibri" panose="020F0502020204030204" pitchFamily="34" charset="0"/>
              </a:rPr>
              <a:t>Adapted activities </a:t>
            </a:r>
            <a:r>
              <a:rPr lang="en-GB" sz="3500" dirty="0">
                <a:latin typeface="Calibri" panose="020F0502020204030204" pitchFamily="34" charset="0"/>
                <a:cs typeface="Calibri" panose="020F0502020204030204" pitchFamily="34" charset="0"/>
              </a:rPr>
              <a:t>and different ways of presenting information are in place so that your child is fully involved in learning in class. </a:t>
            </a:r>
          </a:p>
          <a:p>
            <a:pPr marL="171450" indent="-171450">
              <a:buFont typeface="Arial" panose="020B0604020202020204" pitchFamily="34" charset="0"/>
              <a:buChar char="•"/>
              <a:defRPr/>
            </a:pPr>
            <a:r>
              <a:rPr lang="en-GB" sz="3500" dirty="0">
                <a:latin typeface="Calibri" panose="020F0502020204030204" pitchFamily="34" charset="0"/>
                <a:cs typeface="Calibri" panose="020F0502020204030204" pitchFamily="34" charset="0"/>
              </a:rPr>
              <a:t>Specific strategies (which may be suggested by the SENCO or outside agencies) are in place to support children.</a:t>
            </a:r>
          </a:p>
          <a:p>
            <a:pPr marL="171450" indent="-171450">
              <a:buFont typeface="Arial" panose="020B0604020202020204" pitchFamily="34" charset="0"/>
              <a:buChar char="•"/>
              <a:defRPr/>
            </a:pPr>
            <a:r>
              <a:rPr lang="en-GB" sz="3500" dirty="0">
                <a:latin typeface="Calibri" panose="020F0502020204030204" pitchFamily="34" charset="0"/>
                <a:cs typeface="Calibri" panose="020F0502020204030204" pitchFamily="34" charset="0"/>
              </a:rPr>
              <a:t>Your child’s teacher will have carefully checked on your child’s progress and may decide that gaps in their understanding/learning requires some extra support to help them make the best possible progress. All children in school may access this as part of excellent classroom practice.</a:t>
            </a:r>
          </a:p>
          <a:p>
            <a:pPr marL="171450" indent="-171450">
              <a:buFont typeface="Arial" panose="020B0604020202020204" pitchFamily="34" charset="0"/>
              <a:buChar char="•"/>
              <a:defRPr/>
            </a:pPr>
            <a:r>
              <a:rPr lang="en-GB" sz="3500" dirty="0">
                <a:latin typeface="Calibri" panose="020F0502020204030204" pitchFamily="34" charset="0"/>
                <a:cs typeface="Calibri" panose="020F0502020204030204" pitchFamily="34" charset="0"/>
              </a:rPr>
              <a:t>Precision teaching for a smaller group of children may be used. This group, often called intervention groups by schools, may </a:t>
            </a:r>
            <a:r>
              <a:rPr lang="en-GB" sz="3500" dirty="0" smtClean="0">
                <a:latin typeface="Calibri" panose="020F0502020204030204" pitchFamily="34" charset="0"/>
                <a:cs typeface="Calibri" panose="020F0502020204030204" pitchFamily="34" charset="0"/>
              </a:rPr>
              <a:t>be </a:t>
            </a:r>
            <a:r>
              <a:rPr lang="en-GB" sz="3500" dirty="0">
                <a:latin typeface="Calibri" panose="020F0502020204030204" pitchFamily="34" charset="0"/>
                <a:cs typeface="Calibri" panose="020F0502020204030204" pitchFamily="34" charset="0"/>
              </a:rPr>
              <a:t>run in the classroom or outside in a work area, run by a teacher or a teaching assistant who has had training to run these groups.</a:t>
            </a:r>
          </a:p>
          <a:p>
            <a:pPr marL="171450" indent="-171450">
              <a:buFont typeface="Arial" panose="020B0604020202020204" pitchFamily="34" charset="0"/>
              <a:buChar char="•"/>
              <a:defRPr/>
            </a:pPr>
            <a:r>
              <a:rPr lang="en-GB" sz="3500" dirty="0">
                <a:latin typeface="Calibri" panose="020F0502020204030204" pitchFamily="34" charset="0"/>
                <a:cs typeface="Calibri" panose="020F0502020204030204" pitchFamily="34" charset="0"/>
              </a:rPr>
              <a:t>If needed, pupils have access to the support available from outside agencies e.g. Speech and Language therapy, CAMHS, Occupational Therapy, Educational Psychology, Specialist Learning Teachers or Behaviour Support.</a:t>
            </a:r>
          </a:p>
          <a:p>
            <a:pPr marL="171450" indent="-171450">
              <a:buFont typeface="Arial" panose="020B0604020202020204" pitchFamily="34" charset="0"/>
              <a:buChar char="•"/>
              <a:defRPr/>
            </a:pPr>
            <a:r>
              <a:rPr lang="en-GB" sz="3500" dirty="0">
                <a:latin typeface="Calibri" panose="020F0502020204030204" pitchFamily="34" charset="0"/>
                <a:cs typeface="Calibri" panose="020F0502020204030204" pitchFamily="34" charset="0"/>
              </a:rPr>
              <a:t>The SEN Code of Practice (0-25) promotes the use of a graduated approach Assess, Plan, Do ,Review</a:t>
            </a:r>
            <a:r>
              <a:rPr lang="en-GB" sz="3500" dirty="0" smtClean="0">
                <a:latin typeface="Calibri" panose="020F0502020204030204" pitchFamily="34" charset="0"/>
                <a:cs typeface="Calibri" panose="020F0502020204030204" pitchFamily="34" charset="0"/>
              </a:rPr>
              <a:t>.</a:t>
            </a:r>
            <a:endParaRPr lang="en-GB" sz="3500" dirty="0">
              <a:latin typeface="Calibri" panose="020F0502020204030204" pitchFamily="34" charset="0"/>
              <a:cs typeface="Calibri" panose="020F050202020403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86483" y="0"/>
            <a:ext cx="1823922" cy="1864536"/>
          </a:xfrm>
          <a:prstGeom prst="rect">
            <a:avLst/>
          </a:prstGeom>
        </p:spPr>
      </p:pic>
    </p:spTree>
    <p:extLst>
      <p:ext uri="{BB962C8B-B14F-4D97-AF65-F5344CB8AC3E}">
        <p14:creationId xmlns:p14="http://schemas.microsoft.com/office/powerpoint/2010/main" val="2760955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8"/>
          <p:cNvGrpSpPr>
            <a:grpSpLocks/>
          </p:cNvGrpSpPr>
          <p:nvPr/>
        </p:nvGrpSpPr>
        <p:grpSpPr bwMode="auto">
          <a:xfrm>
            <a:off x="4772797" y="2118904"/>
            <a:ext cx="2035175" cy="2246313"/>
            <a:chOff x="3949065" y="2419851"/>
            <a:chExt cx="2712085" cy="2994887"/>
          </a:xfrm>
        </p:grpSpPr>
        <p:sp>
          <p:nvSpPr>
            <p:cNvPr id="5" name="Oval 48"/>
            <p:cNvSpPr>
              <a:spLocks noChangeArrowheads="1"/>
            </p:cNvSpPr>
            <p:nvPr/>
          </p:nvSpPr>
          <p:spPr bwMode="auto">
            <a:xfrm>
              <a:off x="4325626" y="2695000"/>
              <a:ext cx="2083778" cy="2082663"/>
            </a:xfrm>
            <a:prstGeom prst="ellipse">
              <a:avLst/>
            </a:prstGeom>
            <a:solidFill>
              <a:srgbClr val="FFFFFF"/>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nvGrpSpPr>
            <p:cNvPr id="6" name="Group 40"/>
            <p:cNvGrpSpPr>
              <a:grpSpLocks/>
            </p:cNvGrpSpPr>
            <p:nvPr/>
          </p:nvGrpSpPr>
          <p:grpSpPr bwMode="auto">
            <a:xfrm>
              <a:off x="3949065" y="2419851"/>
              <a:ext cx="2712085" cy="2994887"/>
              <a:chOff x="3949065" y="2409825"/>
              <a:chExt cx="2712085" cy="2994887"/>
            </a:xfrm>
          </p:grpSpPr>
          <p:grpSp>
            <p:nvGrpSpPr>
              <p:cNvPr id="7" name="Group 39"/>
              <p:cNvGrpSpPr>
                <a:grpSpLocks/>
              </p:cNvGrpSpPr>
              <p:nvPr/>
            </p:nvGrpSpPr>
            <p:grpSpPr bwMode="auto">
              <a:xfrm>
                <a:off x="3949065" y="2409825"/>
                <a:ext cx="2712085" cy="2984500"/>
                <a:chOff x="3949065" y="2416175"/>
                <a:chExt cx="2712085" cy="2984500"/>
              </a:xfrm>
            </p:grpSpPr>
            <p:grpSp>
              <p:nvGrpSpPr>
                <p:cNvPr id="9" name="Group 29"/>
                <p:cNvGrpSpPr>
                  <a:grpSpLocks/>
                </p:cNvGrpSpPr>
                <p:nvPr/>
              </p:nvGrpSpPr>
              <p:grpSpPr bwMode="auto">
                <a:xfrm>
                  <a:off x="3949065" y="2416175"/>
                  <a:ext cx="2712085" cy="2967351"/>
                  <a:chOff x="6219" y="3806"/>
                  <a:chExt cx="4271" cy="4672"/>
                </a:xfrm>
              </p:grpSpPr>
              <p:sp>
                <p:nvSpPr>
                  <p:cNvPr id="13" name="AutoShape 30"/>
                  <p:cNvSpPr>
                    <a:spLocks noChangeArrowheads="1"/>
                  </p:cNvSpPr>
                  <p:nvPr/>
                </p:nvSpPr>
                <p:spPr bwMode="auto">
                  <a:xfrm rot="8676369">
                    <a:off x="6423" y="380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a:lstStyle/>
                  <a:p>
                    <a:endParaRPr lang="en-GB"/>
                  </a:p>
                </p:txBody>
              </p:sp>
              <p:grpSp>
                <p:nvGrpSpPr>
                  <p:cNvPr id="14" name="Group 31"/>
                  <p:cNvGrpSpPr>
                    <a:grpSpLocks/>
                  </p:cNvGrpSpPr>
                  <p:nvPr/>
                </p:nvGrpSpPr>
                <p:grpSpPr bwMode="auto">
                  <a:xfrm>
                    <a:off x="6219" y="3817"/>
                    <a:ext cx="4271" cy="4661"/>
                    <a:chOff x="6219" y="3817"/>
                    <a:chExt cx="4271" cy="4661"/>
                  </a:xfrm>
                </p:grpSpPr>
                <p:sp>
                  <p:nvSpPr>
                    <p:cNvPr id="15" name="AutoShape 32"/>
                    <p:cNvSpPr>
                      <a:spLocks noChangeArrowheads="1"/>
                    </p:cNvSpPr>
                    <p:nvPr/>
                  </p:nvSpPr>
                  <p:spPr bwMode="auto">
                    <a:xfrm rot="3370115">
                      <a:off x="6331" y="374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a:lstStyle/>
                    <a:p>
                      <a:endParaRPr lang="en-GB"/>
                    </a:p>
                  </p:txBody>
                </p:sp>
                <p:sp>
                  <p:nvSpPr>
                    <p:cNvPr id="16" name="AutoShape 33"/>
                    <p:cNvSpPr>
                      <a:spLocks noChangeArrowheads="1"/>
                    </p:cNvSpPr>
                    <p:nvPr/>
                  </p:nvSpPr>
                  <p:spPr bwMode="auto">
                    <a:xfrm rot="-2051268">
                      <a:off x="6391" y="3817"/>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a:lstStyle/>
                    <a:p>
                      <a:endParaRPr lang="en-GB"/>
                    </a:p>
                  </p:txBody>
                </p:sp>
                <p:sp>
                  <p:nvSpPr>
                    <p:cNvPr id="17" name="AutoShape 34"/>
                    <p:cNvSpPr>
                      <a:spLocks noChangeArrowheads="1"/>
                    </p:cNvSpPr>
                    <p:nvPr/>
                  </p:nvSpPr>
                  <p:spPr bwMode="auto">
                    <a:xfrm rot="-7484141">
                      <a:off x="6420" y="3842"/>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a:lstStyle/>
                    <a:p>
                      <a:endParaRPr lang="en-GB"/>
                    </a:p>
                  </p:txBody>
                </p:sp>
                <p:sp>
                  <p:nvSpPr>
                    <p:cNvPr id="18" name="WordArt 35"/>
                    <p:cNvSpPr>
                      <a:spLocks noChangeArrowheads="1" noChangeShapeType="1" noTextEdit="1"/>
                    </p:cNvSpPr>
                    <p:nvPr/>
                  </p:nvSpPr>
                  <p:spPr bwMode="auto">
                    <a:xfrm rot="-1723048">
                      <a:off x="7166" y="4381"/>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Assess</a:t>
                      </a:r>
                    </a:p>
                  </p:txBody>
                </p:sp>
                <p:sp>
                  <p:nvSpPr>
                    <p:cNvPr id="19" name="WordArt 36"/>
                    <p:cNvSpPr>
                      <a:spLocks noChangeArrowheads="1" noChangeShapeType="1" noTextEdit="1"/>
                    </p:cNvSpPr>
                    <p:nvPr/>
                  </p:nvSpPr>
                  <p:spPr bwMode="auto">
                    <a:xfrm rot="3874958">
                      <a:off x="8864" y="4922"/>
                      <a:ext cx="1160" cy="726"/>
                    </a:xfrm>
                    <a:prstGeom prst="rect">
                      <a:avLst/>
                    </a:prstGeom>
                  </p:spPr>
                  <p:txBody>
                    <a:bodyPr spcFirstLastPara="1" wrap="none" fromWordArt="1">
                      <a:prstTxWarp prst="textArchUp">
                        <a:avLst>
                          <a:gd name="adj" fmla="val 11521558"/>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Plan</a:t>
                      </a:r>
                    </a:p>
                  </p:txBody>
                </p:sp>
                <p:sp>
                  <p:nvSpPr>
                    <p:cNvPr id="20" name="WordArt 37"/>
                    <p:cNvSpPr>
                      <a:spLocks noChangeArrowheads="1" noChangeShapeType="1" noTextEdit="1"/>
                    </p:cNvSpPr>
                    <p:nvPr/>
                  </p:nvSpPr>
                  <p:spPr bwMode="auto">
                    <a:xfrm rot="8930439">
                      <a:off x="8786" y="6967"/>
                      <a:ext cx="559" cy="350"/>
                    </a:xfrm>
                    <a:prstGeom prst="rect">
                      <a:avLst/>
                    </a:prstGeom>
                  </p:spPr>
                  <p:txBody>
                    <a:bodyPr spcFirstLastPara="1" wrap="none" fromWordArt="1">
                      <a:prstTxWarp prst="textArchUp">
                        <a:avLst>
                          <a:gd name="adj" fmla="val 11521844"/>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Do</a:t>
                      </a:r>
                    </a:p>
                  </p:txBody>
                </p:sp>
                <p:sp>
                  <p:nvSpPr>
                    <p:cNvPr id="21" name="WordArt 38"/>
                    <p:cNvSpPr>
                      <a:spLocks noChangeArrowheads="1" noChangeShapeType="1" noTextEdit="1"/>
                    </p:cNvSpPr>
                    <p:nvPr/>
                  </p:nvSpPr>
                  <p:spPr bwMode="auto">
                    <a:xfrm rot="-7385954">
                      <a:off x="6572" y="5923"/>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Review</a:t>
                      </a:r>
                    </a:p>
                  </p:txBody>
                </p:sp>
                <p:sp>
                  <p:nvSpPr>
                    <p:cNvPr id="22" name="AutoShape 39"/>
                    <p:cNvSpPr>
                      <a:spLocks noChangeArrowheads="1"/>
                    </p:cNvSpPr>
                    <p:nvPr/>
                  </p:nvSpPr>
                  <p:spPr bwMode="auto">
                    <a:xfrm rot="-5400000">
                      <a:off x="6987" y="7027"/>
                      <a:ext cx="1939" cy="963"/>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grpSp>
            <p:cxnSp>
              <p:nvCxnSpPr>
                <p:cNvPr id="10"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1"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12"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8"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
        <p:nvSpPr>
          <p:cNvPr id="23" name="Text Box 2"/>
          <p:cNvSpPr txBox="1">
            <a:spLocks noChangeArrowheads="1"/>
          </p:cNvSpPr>
          <p:nvPr/>
        </p:nvSpPr>
        <p:spPr bwMode="auto">
          <a:xfrm>
            <a:off x="173152" y="199616"/>
            <a:ext cx="4549452" cy="2051307"/>
          </a:xfrm>
          <a:prstGeom prst="rect">
            <a:avLst/>
          </a:prstGeom>
          <a:ln/>
          <a:extLst/>
        </p:spPr>
        <p:style>
          <a:lnRef idx="2">
            <a:schemeClr val="dk1"/>
          </a:lnRef>
          <a:fillRef idx="1">
            <a:schemeClr val="lt1"/>
          </a:fillRef>
          <a:effectRef idx="0">
            <a:schemeClr val="dk1"/>
          </a:effectRef>
          <a:fontRef idx="minor">
            <a:schemeClr val="dk1"/>
          </a:fontRef>
        </p:style>
        <p:txBody>
          <a:bodyPr/>
          <a:lstStyle>
            <a:lvl1pPr marL="171450" indent="-171450">
              <a:spcBef>
                <a:spcPct val="20000"/>
              </a:spcBef>
              <a:buChar char="•"/>
              <a:defRPr sz="3200">
                <a:solidFill>
                  <a:srgbClr val="00ABE5"/>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defRPr/>
            </a:pPr>
            <a:r>
              <a:rPr lang="en-GB" altLang="en-US" sz="1200" dirty="0" smtClean="0">
                <a:solidFill>
                  <a:srgbClr val="000000"/>
                </a:solidFill>
                <a:latin typeface="Calibri" panose="020F0502020204030204" pitchFamily="34" charset="0"/>
                <a:cs typeface="Calibri" panose="020F0502020204030204" pitchFamily="34" charset="0"/>
              </a:rPr>
              <a:t>Teachers plan, deliver then assess. If concerns continue then adapted activities will be prepared. The </a:t>
            </a:r>
            <a:r>
              <a:rPr lang="en-GB" altLang="en-US" sz="1200" dirty="0" err="1" smtClean="0">
                <a:solidFill>
                  <a:srgbClr val="000000"/>
                </a:solidFill>
                <a:latin typeface="Calibri" panose="020F0502020204030204" pitchFamily="34" charset="0"/>
                <a:cs typeface="Calibri" panose="020F0502020204030204" pitchFamily="34" charset="0"/>
              </a:rPr>
              <a:t>SENDCo</a:t>
            </a:r>
            <a:r>
              <a:rPr lang="en-GB" altLang="en-US" sz="1200" dirty="0" smtClean="0">
                <a:solidFill>
                  <a:srgbClr val="000000"/>
                </a:solidFill>
                <a:latin typeface="Calibri" panose="020F0502020204030204" pitchFamily="34" charset="0"/>
                <a:cs typeface="Calibri" panose="020F0502020204030204" pitchFamily="34" charset="0"/>
              </a:rPr>
              <a:t> will be informed and a cause for concern may be completed.</a:t>
            </a:r>
          </a:p>
          <a:p>
            <a:pPr algn="just">
              <a:spcBef>
                <a:spcPct val="0"/>
              </a:spcBef>
              <a:defRPr/>
            </a:pPr>
            <a:r>
              <a:rPr lang="en-GB" altLang="en-US" sz="1200" dirty="0" smtClean="0">
                <a:solidFill>
                  <a:srgbClr val="000000"/>
                </a:solidFill>
                <a:latin typeface="Calibri" panose="020F0502020204030204" pitchFamily="34" charset="0"/>
                <a:cs typeface="Calibri" panose="020F0502020204030204" pitchFamily="34" charset="0"/>
              </a:rPr>
              <a:t>We offer a variety of teaching styles, programs and strategies to enable pupils to achieve their full potential, this is our CORE offer available to all pupils.</a:t>
            </a:r>
          </a:p>
          <a:p>
            <a:pPr algn="just">
              <a:spcBef>
                <a:spcPct val="0"/>
              </a:spcBef>
              <a:defRPr/>
            </a:pPr>
            <a:r>
              <a:rPr lang="en-GB" altLang="en-US" sz="1200" dirty="0" smtClean="0">
                <a:solidFill>
                  <a:srgbClr val="000000"/>
                </a:solidFill>
                <a:latin typeface="Calibri" panose="020F0502020204030204" pitchFamily="34" charset="0"/>
                <a:cs typeface="Calibri" panose="020F0502020204030204" pitchFamily="34" charset="0"/>
              </a:rPr>
              <a:t>Parents can contact the Class Teacher before/after school or make an appointment to have an in depth conversation.</a:t>
            </a:r>
          </a:p>
          <a:p>
            <a:pPr algn="just">
              <a:spcBef>
                <a:spcPct val="0"/>
              </a:spcBef>
              <a:defRPr/>
            </a:pPr>
            <a:r>
              <a:rPr lang="en-GB" altLang="en-US" sz="1200" dirty="0" smtClean="0">
                <a:solidFill>
                  <a:srgbClr val="000000"/>
                </a:solidFill>
                <a:latin typeface="Calibri" panose="020F0502020204030204" pitchFamily="34" charset="0"/>
                <a:cs typeface="Calibri" panose="020F0502020204030204" pitchFamily="34" charset="0"/>
              </a:rPr>
              <a:t>Pupils are fully involved in their learning, being made aware of objectives and what they need to do to make progress.</a:t>
            </a:r>
            <a:endParaRPr lang="en-US" altLang="en-US" sz="1200" dirty="0" smtClean="0">
              <a:solidFill>
                <a:srgbClr val="000000"/>
              </a:solidFill>
              <a:latin typeface="Calibri" panose="020F0502020204030204" pitchFamily="34" charset="0"/>
              <a:cs typeface="Calibri" panose="020F0502020204030204" pitchFamily="34" charset="0"/>
            </a:endParaRPr>
          </a:p>
          <a:p>
            <a:pPr algn="just">
              <a:spcBef>
                <a:spcPct val="0"/>
              </a:spcBef>
              <a:defRPr/>
            </a:pPr>
            <a:endParaRPr lang="en-GB" altLang="en-US" sz="1000" dirty="0" smtClean="0">
              <a:solidFill>
                <a:srgbClr val="000000"/>
              </a:solidFill>
              <a:latin typeface="Calibri" panose="020F0502020204030204" pitchFamily="34" charset="0"/>
            </a:endParaRPr>
          </a:p>
        </p:txBody>
      </p:sp>
      <p:sp>
        <p:nvSpPr>
          <p:cNvPr id="24" name="Text Box 2"/>
          <p:cNvSpPr txBox="1">
            <a:spLocks noChangeArrowheads="1"/>
          </p:cNvSpPr>
          <p:nvPr/>
        </p:nvSpPr>
        <p:spPr bwMode="auto">
          <a:xfrm>
            <a:off x="173152" y="3893257"/>
            <a:ext cx="4549452" cy="2272412"/>
          </a:xfrm>
          <a:prstGeom prst="rect">
            <a:avLst/>
          </a:prstGeom>
          <a:ln/>
        </p:spPr>
        <p:style>
          <a:lnRef idx="2">
            <a:schemeClr val="dk1"/>
          </a:lnRef>
          <a:fillRef idx="1">
            <a:schemeClr val="lt1"/>
          </a:fillRef>
          <a:effectRef idx="0">
            <a:schemeClr val="dk1"/>
          </a:effectRef>
          <a:fontRef idx="minor">
            <a:schemeClr val="dk1"/>
          </a:fontRef>
        </p:style>
        <p:txBody>
          <a:bodyPr/>
          <a:lstStyle>
            <a:lvl1pPr marL="171450" indent="-171450">
              <a:spcBef>
                <a:spcPct val="20000"/>
              </a:spcBef>
              <a:buChar char="•"/>
              <a:defRPr sz="3200">
                <a:solidFill>
                  <a:srgbClr val="00ABE5"/>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pPr>
            <a:endParaRPr lang="en-GB" altLang="en-US" sz="700" dirty="0">
              <a:solidFill>
                <a:srgbClr val="000000"/>
              </a:solidFill>
            </a:endParaRPr>
          </a:p>
          <a:p>
            <a:pPr algn="just">
              <a:spcBef>
                <a:spcPct val="0"/>
              </a:spcBef>
            </a:pPr>
            <a:r>
              <a:rPr lang="en-GB" altLang="en-US" sz="1200" dirty="0" smtClean="0">
                <a:solidFill>
                  <a:srgbClr val="000000"/>
                </a:solidFill>
                <a:latin typeface="Calibri" panose="020F0502020204030204" pitchFamily="34" charset="0"/>
                <a:cs typeface="Calibri" panose="020F0502020204030204" pitchFamily="34" charset="0"/>
              </a:rPr>
              <a:t>Keeping </a:t>
            </a:r>
            <a:r>
              <a:rPr lang="en-GB" altLang="en-US" sz="1200" dirty="0">
                <a:solidFill>
                  <a:srgbClr val="000000"/>
                </a:solidFill>
                <a:latin typeface="Calibri" panose="020F0502020204030204" pitchFamily="34" charset="0"/>
                <a:cs typeface="Calibri" panose="020F0502020204030204" pitchFamily="34" charset="0"/>
              </a:rPr>
              <a:t>in touch with the parent/carer is vital.</a:t>
            </a:r>
          </a:p>
          <a:p>
            <a:pPr algn="just">
              <a:spcBef>
                <a:spcPct val="0"/>
              </a:spcBef>
            </a:pPr>
            <a:r>
              <a:rPr lang="en-GB" altLang="en-US" sz="1200" dirty="0">
                <a:solidFill>
                  <a:srgbClr val="000000"/>
                </a:solidFill>
                <a:latin typeface="Calibri" panose="020F0502020204030204" pitchFamily="34" charset="0"/>
                <a:cs typeface="Calibri" panose="020F0502020204030204" pitchFamily="34" charset="0"/>
              </a:rPr>
              <a:t>You will be invited to </a:t>
            </a:r>
            <a:r>
              <a:rPr lang="en-GB" altLang="en-US" sz="1200" dirty="0" smtClean="0">
                <a:solidFill>
                  <a:srgbClr val="000000"/>
                </a:solidFill>
                <a:latin typeface="Calibri" panose="020F0502020204030204" pitchFamily="34" charset="0"/>
                <a:cs typeface="Calibri" panose="020F0502020204030204" pitchFamily="34" charset="0"/>
              </a:rPr>
              <a:t>contribute to your child’s Individual Educational Plans at parents’ evenings. If </a:t>
            </a:r>
            <a:r>
              <a:rPr lang="en-GB" altLang="en-US" sz="1200" dirty="0">
                <a:solidFill>
                  <a:srgbClr val="000000"/>
                </a:solidFill>
                <a:latin typeface="Calibri" panose="020F0502020204030204" pitchFamily="34" charset="0"/>
                <a:cs typeface="Calibri" panose="020F0502020204030204" pitchFamily="34" charset="0"/>
              </a:rPr>
              <a:t>concerns arise or needs change, then a meeting can be organised as appropriate. </a:t>
            </a:r>
          </a:p>
          <a:p>
            <a:pPr algn="just">
              <a:spcBef>
                <a:spcPct val="0"/>
              </a:spcBef>
            </a:pPr>
            <a:r>
              <a:rPr lang="en-GB" altLang="en-US" sz="1200" dirty="0">
                <a:solidFill>
                  <a:srgbClr val="000000"/>
                </a:solidFill>
                <a:latin typeface="Calibri" panose="020F0502020204030204" pitchFamily="34" charset="0"/>
                <a:cs typeface="Calibri" panose="020F0502020204030204" pitchFamily="34" charset="0"/>
              </a:rPr>
              <a:t>We monitor progress via </a:t>
            </a:r>
            <a:r>
              <a:rPr lang="en-GB" altLang="en-US" sz="1200" dirty="0" smtClean="0">
                <a:solidFill>
                  <a:srgbClr val="000000"/>
                </a:solidFill>
                <a:latin typeface="Calibri" panose="020F0502020204030204" pitchFamily="34" charset="0"/>
                <a:cs typeface="Calibri" panose="020F0502020204030204" pitchFamily="34" charset="0"/>
              </a:rPr>
              <a:t>termly </a:t>
            </a:r>
            <a:r>
              <a:rPr lang="en-GB" altLang="en-US" sz="1200" dirty="0">
                <a:solidFill>
                  <a:srgbClr val="000000"/>
                </a:solidFill>
                <a:latin typeface="Calibri" panose="020F0502020204030204" pitchFamily="34" charset="0"/>
                <a:cs typeface="Calibri" panose="020F0502020204030204" pitchFamily="34" charset="0"/>
              </a:rPr>
              <a:t>tracking. Decisions will be made as to how best to move a child forward. </a:t>
            </a:r>
            <a:endParaRPr lang="en-GB" altLang="en-US" sz="1200" dirty="0" smtClean="0">
              <a:solidFill>
                <a:srgbClr val="000000"/>
              </a:solidFill>
              <a:latin typeface="Calibri" panose="020F0502020204030204" pitchFamily="34" charset="0"/>
              <a:cs typeface="Calibri" panose="020F0502020204030204" pitchFamily="34" charset="0"/>
            </a:endParaRPr>
          </a:p>
          <a:p>
            <a:pPr algn="just">
              <a:spcBef>
                <a:spcPct val="0"/>
              </a:spcBef>
            </a:pPr>
            <a:r>
              <a:rPr lang="en-GB" altLang="en-US" sz="1200" dirty="0" smtClean="0">
                <a:solidFill>
                  <a:srgbClr val="000000"/>
                </a:solidFill>
                <a:latin typeface="Calibri" panose="020F0502020204030204" pitchFamily="34" charset="0"/>
                <a:cs typeface="Calibri" panose="020F0502020204030204" pitchFamily="34" charset="0"/>
              </a:rPr>
              <a:t>Interventions </a:t>
            </a:r>
            <a:r>
              <a:rPr lang="en-GB" altLang="en-US" sz="1200" dirty="0">
                <a:solidFill>
                  <a:srgbClr val="000000"/>
                </a:solidFill>
                <a:latin typeface="Calibri" panose="020F0502020204030204" pitchFamily="34" charset="0"/>
                <a:cs typeface="Calibri" panose="020F0502020204030204" pitchFamily="34" charset="0"/>
              </a:rPr>
              <a:t>are reviewed to monitor their effectiveness. </a:t>
            </a:r>
            <a:endParaRPr lang="en-GB" altLang="en-US" sz="1200" dirty="0" smtClean="0">
              <a:solidFill>
                <a:srgbClr val="000000"/>
              </a:solidFill>
              <a:latin typeface="Calibri" panose="020F0502020204030204" pitchFamily="34" charset="0"/>
              <a:cs typeface="Calibri" panose="020F0502020204030204" pitchFamily="34" charset="0"/>
            </a:endParaRPr>
          </a:p>
          <a:p>
            <a:pPr algn="just">
              <a:spcBef>
                <a:spcPct val="0"/>
              </a:spcBef>
            </a:pPr>
            <a:r>
              <a:rPr lang="en-GB" altLang="en-US" sz="1200" dirty="0" smtClean="0">
                <a:solidFill>
                  <a:srgbClr val="000000"/>
                </a:solidFill>
                <a:latin typeface="Calibri" panose="020F0502020204030204" pitchFamily="34" charset="0"/>
                <a:cs typeface="Calibri" panose="020F0502020204030204" pitchFamily="34" charset="0"/>
              </a:rPr>
              <a:t>We </a:t>
            </a:r>
            <a:r>
              <a:rPr lang="en-GB" altLang="en-US" sz="1200" dirty="0">
                <a:solidFill>
                  <a:srgbClr val="000000"/>
                </a:solidFill>
                <a:latin typeface="Calibri" panose="020F0502020204030204" pitchFamily="34" charset="0"/>
                <a:cs typeface="Calibri" panose="020F0502020204030204" pitchFamily="34" charset="0"/>
              </a:rPr>
              <a:t>also observe teaching to </a:t>
            </a:r>
            <a:r>
              <a:rPr lang="en-GB" altLang="en-US" sz="1200" dirty="0" smtClean="0">
                <a:solidFill>
                  <a:srgbClr val="000000"/>
                </a:solidFill>
                <a:latin typeface="Calibri" panose="020F0502020204030204" pitchFamily="34" charset="0"/>
                <a:cs typeface="Calibri" panose="020F0502020204030204" pitchFamily="34" charset="0"/>
              </a:rPr>
              <a:t>ensure the </a:t>
            </a:r>
            <a:r>
              <a:rPr lang="en-GB" altLang="en-US" sz="1200" dirty="0">
                <a:solidFill>
                  <a:srgbClr val="000000"/>
                </a:solidFill>
                <a:latin typeface="Calibri" panose="020F0502020204030204" pitchFamily="34" charset="0"/>
                <a:cs typeface="Calibri" panose="020F0502020204030204" pitchFamily="34" charset="0"/>
              </a:rPr>
              <a:t>needs of all pupils are catered for.</a:t>
            </a:r>
          </a:p>
          <a:p>
            <a:pPr algn="just">
              <a:spcBef>
                <a:spcPct val="0"/>
              </a:spcBef>
            </a:pPr>
            <a:r>
              <a:rPr lang="en-GB" altLang="en-US" sz="1200" dirty="0">
                <a:solidFill>
                  <a:srgbClr val="000000"/>
                </a:solidFill>
                <a:latin typeface="Calibri" panose="020F0502020204030204" pitchFamily="34" charset="0"/>
                <a:cs typeface="Calibri" panose="020F0502020204030204" pitchFamily="34" charset="0"/>
              </a:rPr>
              <a:t>Parents/carers find additional information in our SEND policy and also on the </a:t>
            </a:r>
            <a:r>
              <a:rPr lang="en-GB" altLang="en-US" sz="1200" dirty="0" smtClean="0">
                <a:solidFill>
                  <a:srgbClr val="000000"/>
                </a:solidFill>
                <a:latin typeface="Calibri" panose="020F0502020204030204" pitchFamily="34" charset="0"/>
                <a:cs typeface="Calibri" panose="020F0502020204030204" pitchFamily="34" charset="0"/>
              </a:rPr>
              <a:t>Peterborough </a:t>
            </a:r>
            <a:r>
              <a:rPr lang="en-GB" altLang="en-US" sz="1200" dirty="0">
                <a:solidFill>
                  <a:srgbClr val="000000"/>
                </a:solidFill>
                <a:latin typeface="Calibri" panose="020F0502020204030204" pitchFamily="34" charset="0"/>
                <a:cs typeface="Calibri" panose="020F0502020204030204" pitchFamily="34" charset="0"/>
              </a:rPr>
              <a:t>Local </a:t>
            </a:r>
            <a:r>
              <a:rPr lang="en-GB" altLang="en-US" sz="1200" dirty="0" smtClean="0">
                <a:solidFill>
                  <a:srgbClr val="000000"/>
                </a:solidFill>
                <a:latin typeface="Calibri" panose="020F0502020204030204" pitchFamily="34" charset="0"/>
                <a:cs typeface="Calibri" panose="020F0502020204030204" pitchFamily="34" charset="0"/>
              </a:rPr>
              <a:t>offer.</a:t>
            </a:r>
            <a:endParaRPr lang="en-GB" altLang="en-US" sz="1200" dirty="0">
              <a:solidFill>
                <a:srgbClr val="000000"/>
              </a:solidFill>
              <a:latin typeface="Calibri" panose="020F0502020204030204" pitchFamily="34" charset="0"/>
              <a:cs typeface="Calibri" panose="020F0502020204030204" pitchFamily="34" charset="0"/>
            </a:endParaRPr>
          </a:p>
          <a:p>
            <a:pPr algn="just">
              <a:spcBef>
                <a:spcPct val="0"/>
              </a:spcBef>
            </a:pPr>
            <a:endParaRPr lang="en-GB" altLang="en-US" sz="1200" dirty="0">
              <a:solidFill>
                <a:srgbClr val="000000"/>
              </a:solidFill>
              <a:latin typeface="Calibri" panose="020F0502020204030204" pitchFamily="34" charset="0"/>
            </a:endParaRPr>
          </a:p>
        </p:txBody>
      </p:sp>
      <p:sp>
        <p:nvSpPr>
          <p:cNvPr id="25" name="Text Box 2"/>
          <p:cNvSpPr txBox="1">
            <a:spLocks noChangeArrowheads="1"/>
          </p:cNvSpPr>
          <p:nvPr/>
        </p:nvSpPr>
        <p:spPr bwMode="auto">
          <a:xfrm>
            <a:off x="7158698" y="199616"/>
            <a:ext cx="4814691" cy="3221239"/>
          </a:xfrm>
          <a:prstGeom prst="rect">
            <a:avLst/>
          </a:prstGeom>
          <a:ln/>
          <a:extLst/>
        </p:spPr>
        <p:style>
          <a:lnRef idx="2">
            <a:schemeClr val="dk1"/>
          </a:lnRef>
          <a:fillRef idx="1">
            <a:schemeClr val="lt1"/>
          </a:fillRef>
          <a:effectRef idx="0">
            <a:schemeClr val="dk1"/>
          </a:effectRef>
          <a:fontRef idx="minor">
            <a:schemeClr val="dk1"/>
          </a:fontRef>
        </p:style>
        <p:txBody>
          <a:bodyPr/>
          <a:lstStyle/>
          <a:p>
            <a:pPr marL="128588" indent="-128588" algn="just">
              <a:buFont typeface="Arial" panose="020B0604020202020204" pitchFamily="34" charset="0"/>
              <a:buChar char="•"/>
              <a:defRPr/>
            </a:pPr>
            <a:r>
              <a:rPr lang="en-GB" sz="1200" dirty="0">
                <a:solidFill>
                  <a:schemeClr val="bg1"/>
                </a:solidFill>
                <a:latin typeface="Calibri" panose="020F0502020204030204" pitchFamily="34" charset="0"/>
                <a:cs typeface="Calibri" panose="020F0502020204030204" pitchFamily="34" charset="0"/>
              </a:rPr>
              <a:t>SEND pupils </a:t>
            </a:r>
            <a:r>
              <a:rPr lang="en-GB" sz="1200" dirty="0" err="1" smtClean="0">
                <a:solidFill>
                  <a:schemeClr val="bg1"/>
                </a:solidFill>
                <a:latin typeface="Calibri" panose="020F0502020204030204" pitchFamily="34" charset="0"/>
                <a:cs typeface="Calibri" panose="020F0502020204030204" pitchFamily="34" charset="0"/>
              </a:rPr>
              <a:t>areincluded</a:t>
            </a:r>
            <a:r>
              <a:rPr lang="en-GB" sz="1200" dirty="0" smtClean="0">
                <a:solidFill>
                  <a:schemeClr val="bg1"/>
                </a:solidFill>
                <a:latin typeface="Calibri" panose="020F0502020204030204" pitchFamily="34" charset="0"/>
                <a:cs typeface="Calibri" panose="020F0502020204030204" pitchFamily="34" charset="0"/>
              </a:rPr>
              <a:t> </a:t>
            </a:r>
            <a:r>
              <a:rPr lang="en-GB" sz="1200" dirty="0">
                <a:solidFill>
                  <a:schemeClr val="bg1"/>
                </a:solidFill>
                <a:latin typeface="Calibri" panose="020F0502020204030204" pitchFamily="34" charset="0"/>
                <a:cs typeface="Calibri" panose="020F0502020204030204" pitchFamily="34" charset="0"/>
              </a:rPr>
              <a:t>in all classroom activities. Their tasks will be prepared and marked by the Class Teacher or TA. They will be taught directly by the </a:t>
            </a:r>
            <a:r>
              <a:rPr lang="en-GB" sz="1200" dirty="0" smtClean="0">
                <a:solidFill>
                  <a:schemeClr val="bg1"/>
                </a:solidFill>
                <a:latin typeface="Calibri" panose="020F0502020204030204" pitchFamily="34" charset="0"/>
                <a:cs typeface="Calibri" panose="020F0502020204030204" pitchFamily="34" charset="0"/>
              </a:rPr>
              <a:t>teacher </a:t>
            </a:r>
            <a:r>
              <a:rPr lang="en-GB" sz="1200" dirty="0">
                <a:solidFill>
                  <a:schemeClr val="bg1"/>
                </a:solidFill>
                <a:latin typeface="Calibri" panose="020F0502020204030204" pitchFamily="34" charset="0"/>
                <a:cs typeface="Calibri" panose="020F0502020204030204" pitchFamily="34" charset="0"/>
              </a:rPr>
              <a:t>wherever possible. </a:t>
            </a:r>
          </a:p>
          <a:p>
            <a:pPr marL="128588" indent="-128588" algn="just">
              <a:buFont typeface="Arial" panose="020B0604020202020204" pitchFamily="34" charset="0"/>
              <a:buChar char="•"/>
              <a:defRPr/>
            </a:pPr>
            <a:r>
              <a:rPr lang="en-GB" sz="1200" dirty="0">
                <a:solidFill>
                  <a:schemeClr val="bg1"/>
                </a:solidFill>
                <a:latin typeface="Calibri" panose="020F0502020204030204" pitchFamily="34" charset="0"/>
                <a:cs typeface="Calibri" panose="020F0502020204030204" pitchFamily="34" charset="0"/>
              </a:rPr>
              <a:t>We are fortunate to have a number of experienced teachers and teaching assistants on our staff and we share our expertise. Teachers may also seek advice from external agencies.</a:t>
            </a:r>
          </a:p>
          <a:p>
            <a:pPr marL="128588" indent="-128588" algn="just">
              <a:buFont typeface="Arial" panose="020B0604020202020204" pitchFamily="34" charset="0"/>
              <a:buChar char="•"/>
              <a:defRPr/>
            </a:pPr>
            <a:r>
              <a:rPr lang="en-GB" sz="1200" dirty="0">
                <a:solidFill>
                  <a:schemeClr val="bg1"/>
                </a:solidFill>
                <a:latin typeface="Calibri" panose="020F0502020204030204" pitchFamily="34" charset="0"/>
                <a:cs typeface="Calibri" panose="020F0502020204030204" pitchFamily="34" charset="0"/>
              </a:rPr>
              <a:t>We ensure that information about a child’s </a:t>
            </a:r>
            <a:r>
              <a:rPr lang="en-GB" sz="1200" dirty="0" smtClean="0">
                <a:solidFill>
                  <a:schemeClr val="bg1"/>
                </a:solidFill>
                <a:latin typeface="Calibri" panose="020F0502020204030204" pitchFamily="34" charset="0"/>
                <a:cs typeface="Calibri" panose="020F0502020204030204" pitchFamily="34" charset="0"/>
              </a:rPr>
              <a:t>Individual Education Plan </a:t>
            </a:r>
            <a:r>
              <a:rPr lang="en-GB" sz="1200" dirty="0">
                <a:solidFill>
                  <a:schemeClr val="bg1"/>
                </a:solidFill>
                <a:latin typeface="Calibri" panose="020F0502020204030204" pitchFamily="34" charset="0"/>
                <a:cs typeface="Calibri" panose="020F0502020204030204" pitchFamily="34" charset="0"/>
              </a:rPr>
              <a:t>or </a:t>
            </a:r>
            <a:r>
              <a:rPr lang="en-GB" sz="1200" dirty="0" smtClean="0">
                <a:solidFill>
                  <a:schemeClr val="bg1"/>
                </a:solidFill>
                <a:latin typeface="Calibri" panose="020F0502020204030204" pitchFamily="34" charset="0"/>
                <a:cs typeface="Calibri" panose="020F0502020204030204" pitchFamily="34" charset="0"/>
              </a:rPr>
              <a:t>Education, Health and Care </a:t>
            </a:r>
            <a:r>
              <a:rPr lang="en-GB" sz="1200" dirty="0">
                <a:solidFill>
                  <a:schemeClr val="bg1"/>
                </a:solidFill>
                <a:latin typeface="Calibri" panose="020F0502020204030204" pitchFamily="34" charset="0"/>
                <a:cs typeface="Calibri" panose="020F0502020204030204" pitchFamily="34" charset="0"/>
              </a:rPr>
              <a:t>plan is shared and understood by teachers and all relevant staff who work with that child.</a:t>
            </a:r>
          </a:p>
          <a:p>
            <a:pPr marL="128588" indent="-128588" algn="just">
              <a:buFont typeface="Arial" panose="020B0604020202020204" pitchFamily="34" charset="0"/>
              <a:buChar char="•"/>
              <a:defRPr/>
            </a:pPr>
            <a:r>
              <a:rPr lang="en-GB" sz="1200" dirty="0">
                <a:solidFill>
                  <a:schemeClr val="bg1"/>
                </a:solidFill>
                <a:latin typeface="Calibri" panose="020F0502020204030204" pitchFamily="34" charset="0"/>
                <a:cs typeface="Calibri" panose="020F0502020204030204" pitchFamily="34" charset="0"/>
              </a:rPr>
              <a:t>We will include parents and the child in writing </a:t>
            </a:r>
            <a:r>
              <a:rPr lang="en-GB" sz="1200" dirty="0" smtClean="0">
                <a:solidFill>
                  <a:schemeClr val="bg1"/>
                </a:solidFill>
                <a:latin typeface="Calibri" panose="020F0502020204030204" pitchFamily="34" charset="0"/>
                <a:cs typeface="Calibri" panose="020F0502020204030204" pitchFamily="34" charset="0"/>
              </a:rPr>
              <a:t>Individual Education Plans.</a:t>
            </a:r>
            <a:endParaRPr lang="en-GB" sz="1200" dirty="0">
              <a:solidFill>
                <a:schemeClr val="bg1"/>
              </a:solidFill>
              <a:latin typeface="Calibri" panose="020F0502020204030204" pitchFamily="34" charset="0"/>
              <a:cs typeface="Calibri" panose="020F0502020204030204" pitchFamily="34" charset="0"/>
            </a:endParaRPr>
          </a:p>
          <a:p>
            <a:pPr marL="128588" indent="-128588" algn="just">
              <a:buFont typeface="Arial" panose="020B0604020202020204" pitchFamily="34" charset="0"/>
              <a:buChar char="•"/>
              <a:defRPr/>
            </a:pPr>
            <a:r>
              <a:rPr lang="en-GB" sz="1200" dirty="0">
                <a:solidFill>
                  <a:schemeClr val="bg1"/>
                </a:solidFill>
                <a:latin typeface="Calibri" panose="020F0502020204030204" pitchFamily="34" charset="0"/>
                <a:cs typeface="Calibri" panose="020F0502020204030204" pitchFamily="34" charset="0"/>
              </a:rPr>
              <a:t>Our school and staff aim to do everything to meet pupils’ special educational needs. </a:t>
            </a:r>
          </a:p>
          <a:p>
            <a:pPr marL="128588" indent="-128588" algn="just">
              <a:buFont typeface="Arial" panose="020B0604020202020204" pitchFamily="34" charset="0"/>
              <a:buChar char="•"/>
              <a:defRPr/>
            </a:pPr>
            <a:r>
              <a:rPr lang="en-GB" sz="1200" dirty="0">
                <a:solidFill>
                  <a:schemeClr val="bg1"/>
                </a:solidFill>
                <a:latin typeface="Calibri" panose="020F0502020204030204" pitchFamily="34" charset="0"/>
                <a:cs typeface="Calibri" panose="020F0502020204030204" pitchFamily="34" charset="0"/>
              </a:rPr>
              <a:t>All SEND children have the same right to facilities and extra curricular activities.</a:t>
            </a:r>
          </a:p>
          <a:p>
            <a:pPr marL="128588" indent="-128588" algn="just">
              <a:buFont typeface="Arial" panose="020B0604020202020204" pitchFamily="34" charset="0"/>
              <a:buChar char="•"/>
              <a:defRPr/>
            </a:pPr>
            <a:r>
              <a:rPr lang="en-GB" sz="1200" dirty="0">
                <a:solidFill>
                  <a:schemeClr val="bg1"/>
                </a:solidFill>
                <a:latin typeface="Calibri" panose="020F0502020204030204" pitchFamily="34" charset="0"/>
                <a:cs typeface="Calibri" panose="020F0502020204030204" pitchFamily="34" charset="0"/>
              </a:rPr>
              <a:t>We carefully plan for transition for children with SEND, for both in year transition and transitions to secondary school.</a:t>
            </a:r>
          </a:p>
          <a:p>
            <a:pPr>
              <a:defRPr/>
            </a:pPr>
            <a:endParaRPr lang="en-US" altLang="en-US" sz="825" dirty="0">
              <a:solidFill>
                <a:prstClr val="black"/>
              </a:solidFill>
              <a:latin typeface="Arial" pitchFamily="34" charset="0"/>
            </a:endParaRPr>
          </a:p>
        </p:txBody>
      </p:sp>
      <p:sp>
        <p:nvSpPr>
          <p:cNvPr id="26" name="Rectangle 25"/>
          <p:cNvSpPr/>
          <p:nvPr/>
        </p:nvSpPr>
        <p:spPr>
          <a:xfrm>
            <a:off x="7168660" y="3882709"/>
            <a:ext cx="4796450" cy="249299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spcBef>
                <a:spcPct val="0"/>
              </a:spcBef>
              <a:buFontTx/>
              <a:buNone/>
            </a:pPr>
            <a:r>
              <a:rPr lang="en-GB" altLang="en-US" sz="1200" b="1" u="sng" dirty="0">
                <a:solidFill>
                  <a:srgbClr val="000000"/>
                </a:solidFill>
                <a:latin typeface="Calibri" panose="020F0502020204030204" pitchFamily="34" charset="0"/>
                <a:cs typeface="Calibri" panose="020F0502020204030204" pitchFamily="34" charset="0"/>
              </a:rPr>
              <a:t>All pupils will receive Class teacher input via </a:t>
            </a:r>
            <a:r>
              <a:rPr lang="en-GB" altLang="en-US" sz="1200" b="1" u="sng" dirty="0" smtClean="0">
                <a:solidFill>
                  <a:srgbClr val="000000"/>
                </a:solidFill>
                <a:latin typeface="Calibri" panose="020F0502020204030204" pitchFamily="34" charset="0"/>
                <a:cs typeface="Calibri" panose="020F0502020204030204" pitchFamily="34" charset="0"/>
              </a:rPr>
              <a:t>excellent </a:t>
            </a:r>
            <a:r>
              <a:rPr lang="en-GB" altLang="en-US" sz="1200" b="1" u="sng" dirty="0">
                <a:solidFill>
                  <a:srgbClr val="000000"/>
                </a:solidFill>
                <a:latin typeface="Calibri" panose="020F0502020204030204" pitchFamily="34" charset="0"/>
                <a:cs typeface="Calibri" panose="020F0502020204030204" pitchFamily="34" charset="0"/>
              </a:rPr>
              <a:t>targeted classroom teaching also </a:t>
            </a:r>
            <a:r>
              <a:rPr lang="en-GB" altLang="en-US" sz="1200" b="1" u="sng" dirty="0" smtClean="0">
                <a:solidFill>
                  <a:srgbClr val="000000"/>
                </a:solidFill>
                <a:latin typeface="Calibri" panose="020F0502020204030204" pitchFamily="34" charset="0"/>
                <a:cs typeface="Calibri" panose="020F0502020204030204" pitchFamily="34" charset="0"/>
              </a:rPr>
              <a:t>known </a:t>
            </a:r>
            <a:r>
              <a:rPr lang="en-GB" altLang="en-US" sz="1200" b="1" u="sng" dirty="0">
                <a:solidFill>
                  <a:srgbClr val="000000"/>
                </a:solidFill>
                <a:latin typeface="Calibri" panose="020F0502020204030204" pitchFamily="34" charset="0"/>
                <a:cs typeface="Calibri" panose="020F0502020204030204" pitchFamily="34" charset="0"/>
              </a:rPr>
              <a:t>as Quality First Teaching</a:t>
            </a:r>
            <a:endParaRPr lang="en-GB" altLang="en-US" sz="1200" dirty="0">
              <a:solidFill>
                <a:srgbClr val="000000"/>
              </a:solidFill>
              <a:latin typeface="Calibri" panose="020F0502020204030204" pitchFamily="34" charset="0"/>
              <a:cs typeface="Calibri" panose="020F0502020204030204" pitchFamily="34" charset="0"/>
            </a:endParaRPr>
          </a:p>
          <a:p>
            <a:pPr>
              <a:spcBef>
                <a:spcPct val="0"/>
              </a:spcBef>
              <a:buFontTx/>
              <a:buNone/>
            </a:pPr>
            <a:r>
              <a:rPr lang="en-GB" altLang="en-US" sz="1200" dirty="0" smtClean="0">
                <a:solidFill>
                  <a:srgbClr val="000000"/>
                </a:solidFill>
                <a:latin typeface="Calibri" panose="020F0502020204030204" pitchFamily="34" charset="0"/>
                <a:cs typeface="Calibri" panose="020F0502020204030204" pitchFamily="34" charset="0"/>
              </a:rPr>
              <a:t>For </a:t>
            </a:r>
            <a:r>
              <a:rPr lang="en-GB" altLang="en-US" sz="1200" dirty="0">
                <a:solidFill>
                  <a:srgbClr val="000000"/>
                </a:solidFill>
                <a:latin typeface="Calibri" panose="020F0502020204030204" pitchFamily="34" charset="0"/>
                <a:cs typeface="Calibri" panose="020F0502020204030204" pitchFamily="34" charset="0"/>
              </a:rPr>
              <a:t>your child this would mean:</a:t>
            </a:r>
          </a:p>
          <a:p>
            <a:pPr marL="171450" indent="-171450">
              <a:spcBef>
                <a:spcPct val="0"/>
              </a:spcBef>
              <a:buFont typeface="Arial" panose="020B0604020202020204" pitchFamily="34" charset="0"/>
              <a:buChar char="•"/>
            </a:pPr>
            <a:r>
              <a:rPr lang="en-GB" altLang="en-US" sz="1200" dirty="0">
                <a:solidFill>
                  <a:srgbClr val="000000"/>
                </a:solidFill>
                <a:latin typeface="Calibri" panose="020F0502020204030204" pitchFamily="34" charset="0"/>
                <a:cs typeface="Calibri" panose="020F0502020204030204" pitchFamily="34" charset="0"/>
              </a:rPr>
              <a:t>That the teacher has the highest possible expectations for your child and all pupils in their class. </a:t>
            </a:r>
            <a:endParaRPr lang="en-GB" altLang="en-US" sz="1200" dirty="0" smtClean="0">
              <a:solidFill>
                <a:srgbClr val="000000"/>
              </a:solidFill>
              <a:latin typeface="Calibri" panose="020F0502020204030204" pitchFamily="34" charset="0"/>
              <a:cs typeface="Calibri" panose="020F0502020204030204" pitchFamily="34" charset="0"/>
            </a:endParaRPr>
          </a:p>
          <a:p>
            <a:pPr marL="171450" indent="-171450">
              <a:spcBef>
                <a:spcPct val="0"/>
              </a:spcBef>
              <a:buFont typeface="Arial" panose="020B0604020202020204" pitchFamily="34" charset="0"/>
              <a:buChar char="•"/>
            </a:pPr>
            <a:r>
              <a:rPr lang="en-GB" altLang="en-US" sz="1200" dirty="0" smtClean="0">
                <a:solidFill>
                  <a:srgbClr val="000000"/>
                </a:solidFill>
                <a:latin typeface="Calibri" panose="020F0502020204030204" pitchFamily="34" charset="0"/>
                <a:cs typeface="Calibri" panose="020F0502020204030204" pitchFamily="34" charset="0"/>
              </a:rPr>
              <a:t>Adapted </a:t>
            </a:r>
            <a:r>
              <a:rPr lang="en-GB" altLang="en-US" sz="1200" dirty="0">
                <a:solidFill>
                  <a:srgbClr val="000000"/>
                </a:solidFill>
                <a:latin typeface="Calibri" panose="020F0502020204030204" pitchFamily="34" charset="0"/>
                <a:cs typeface="Calibri" panose="020F0502020204030204" pitchFamily="34" charset="0"/>
              </a:rPr>
              <a:t>activities will allow all pupils to make </a:t>
            </a:r>
            <a:r>
              <a:rPr lang="en-GB" altLang="en-US" sz="1200" dirty="0" smtClean="0">
                <a:solidFill>
                  <a:srgbClr val="000000"/>
                </a:solidFill>
                <a:latin typeface="Calibri" panose="020F0502020204030204" pitchFamily="34" charset="0"/>
                <a:cs typeface="Calibri" panose="020F0502020204030204" pitchFamily="34" charset="0"/>
              </a:rPr>
              <a:t>progress.</a:t>
            </a:r>
            <a:endParaRPr lang="en-US" altLang="en-US" sz="1200" dirty="0">
              <a:solidFill>
                <a:srgbClr val="000000"/>
              </a:solidFill>
              <a:latin typeface="Calibri" panose="020F0502020204030204" pitchFamily="34" charset="0"/>
              <a:cs typeface="Calibri" panose="020F0502020204030204" pitchFamily="34" charset="0"/>
            </a:endParaRPr>
          </a:p>
          <a:p>
            <a:pPr marL="171450" indent="-171450">
              <a:spcBef>
                <a:spcPct val="0"/>
              </a:spcBef>
              <a:buFont typeface="Arial" panose="020B0604020202020204" pitchFamily="34" charset="0"/>
              <a:buChar char="•"/>
            </a:pPr>
            <a:r>
              <a:rPr lang="en-US" altLang="en-US" sz="1200" dirty="0" smtClean="0">
                <a:solidFill>
                  <a:srgbClr val="000000"/>
                </a:solidFill>
                <a:latin typeface="Calibri" panose="020F0502020204030204" pitchFamily="34" charset="0"/>
                <a:cs typeface="Calibri" panose="020F0502020204030204" pitchFamily="34" charset="0"/>
              </a:rPr>
              <a:t>The </a:t>
            </a:r>
            <a:r>
              <a:rPr lang="en-US" altLang="en-US" sz="1200" dirty="0">
                <a:solidFill>
                  <a:srgbClr val="000000"/>
                </a:solidFill>
                <a:latin typeface="Calibri" panose="020F0502020204030204" pitchFamily="34" charset="0"/>
                <a:cs typeface="Calibri" panose="020F0502020204030204" pitchFamily="34" charset="0"/>
              </a:rPr>
              <a:t>services we use to provide for and support our children include Specialist Teachers, Speech and Language, Occupational Therapy, CAMHS and The Educational </a:t>
            </a:r>
            <a:r>
              <a:rPr lang="en-US" altLang="en-US" sz="1200" dirty="0" smtClean="0">
                <a:solidFill>
                  <a:srgbClr val="000000"/>
                </a:solidFill>
                <a:latin typeface="Calibri" panose="020F0502020204030204" pitchFamily="34" charset="0"/>
                <a:cs typeface="Calibri" panose="020F0502020204030204" pitchFamily="34" charset="0"/>
              </a:rPr>
              <a:t>Psychologist.</a:t>
            </a:r>
          </a:p>
          <a:p>
            <a:pPr marL="171450" indent="-171450">
              <a:spcBef>
                <a:spcPct val="0"/>
              </a:spcBef>
              <a:buFont typeface="Arial" panose="020B0604020202020204" pitchFamily="34" charset="0"/>
              <a:buChar char="•"/>
            </a:pPr>
            <a:r>
              <a:rPr lang="en-US" altLang="en-US" sz="1200" dirty="0" smtClean="0">
                <a:solidFill>
                  <a:srgbClr val="000000"/>
                </a:solidFill>
                <a:latin typeface="Calibri" panose="020F0502020204030204" pitchFamily="34" charset="0"/>
                <a:cs typeface="Calibri" panose="020F0502020204030204" pitchFamily="34" charset="0"/>
              </a:rPr>
              <a:t>Parents </a:t>
            </a:r>
            <a:r>
              <a:rPr lang="en-US" altLang="en-US" sz="1200" dirty="0">
                <a:solidFill>
                  <a:srgbClr val="000000"/>
                </a:solidFill>
                <a:latin typeface="Calibri" panose="020F0502020204030204" pitchFamily="34" charset="0"/>
                <a:cs typeface="Calibri" panose="020F0502020204030204" pitchFamily="34" charset="0"/>
              </a:rPr>
              <a:t>will be asked for permission before any agency becomes involved and they will kept informed of engagement in additional provision, receiving reports and updates. </a:t>
            </a:r>
            <a:endParaRPr lang="en-US" altLang="en-US" sz="1200" dirty="0" smtClean="0">
              <a:solidFill>
                <a:srgbClr val="000000"/>
              </a:solidFill>
              <a:latin typeface="Calibri" panose="020F0502020204030204" pitchFamily="34" charset="0"/>
              <a:cs typeface="Calibri" panose="020F0502020204030204" pitchFamily="34" charset="0"/>
            </a:endParaRPr>
          </a:p>
          <a:p>
            <a:pPr marL="171450" indent="-171450">
              <a:spcBef>
                <a:spcPct val="0"/>
              </a:spcBef>
              <a:buFont typeface="Arial" panose="020B0604020202020204" pitchFamily="34" charset="0"/>
              <a:buChar char="•"/>
            </a:pPr>
            <a:r>
              <a:rPr lang="en-US" altLang="en-US" sz="1200" dirty="0" smtClean="0">
                <a:solidFill>
                  <a:srgbClr val="000000"/>
                </a:solidFill>
                <a:latin typeface="Calibri" panose="020F0502020204030204" pitchFamily="34" charset="0"/>
                <a:cs typeface="Calibri" panose="020F0502020204030204" pitchFamily="34" charset="0"/>
              </a:rPr>
              <a:t>We </a:t>
            </a:r>
            <a:r>
              <a:rPr lang="en-US" altLang="en-US" sz="1200" dirty="0">
                <a:solidFill>
                  <a:srgbClr val="000000"/>
                </a:solidFill>
                <a:latin typeface="Calibri" panose="020F0502020204030204" pitchFamily="34" charset="0"/>
                <a:cs typeface="Calibri" panose="020F0502020204030204" pitchFamily="34" charset="0"/>
              </a:rPr>
              <a:t>encourage parents to become involved in the additional provision. </a:t>
            </a:r>
          </a:p>
        </p:txBody>
      </p:sp>
    </p:spTree>
    <p:extLst>
      <p:ext uri="{BB962C8B-B14F-4D97-AF65-F5344CB8AC3E}">
        <p14:creationId xmlns:p14="http://schemas.microsoft.com/office/powerpoint/2010/main" val="515064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u="sng" dirty="0"/>
              <a:t>Policies and Support</a:t>
            </a:r>
            <a:br>
              <a:rPr lang="en-GB" u="sng" dirty="0"/>
            </a:br>
            <a:endParaRPr lang="en-GB" dirty="0"/>
          </a:p>
        </p:txBody>
      </p:sp>
      <p:sp>
        <p:nvSpPr>
          <p:cNvPr id="3" name="Content Placeholder 2"/>
          <p:cNvSpPr>
            <a:spLocks noGrp="1"/>
          </p:cNvSpPr>
          <p:nvPr>
            <p:ph idx="1"/>
          </p:nvPr>
        </p:nvSpPr>
        <p:spPr/>
        <p:txBody>
          <a:bodyPr>
            <a:normAutofit fontScale="85000" lnSpcReduction="20000"/>
          </a:bodyPr>
          <a:lstStyle/>
          <a:p>
            <a:pPr marL="0" indent="0">
              <a:spcBef>
                <a:spcPts val="0"/>
              </a:spcBef>
              <a:spcAft>
                <a:spcPts val="0"/>
              </a:spcAft>
              <a:buNone/>
              <a:defRPr/>
            </a:pPr>
            <a:r>
              <a:rPr lang="en-GB" sz="2000" b="1" dirty="0">
                <a:latin typeface="Calibri" panose="020F0502020204030204" pitchFamily="34" charset="0"/>
                <a:cs typeface="Calibri" panose="020F0502020204030204" pitchFamily="34" charset="0"/>
              </a:rPr>
              <a:t>Policies relevant to </a:t>
            </a:r>
            <a:r>
              <a:rPr lang="en-GB" sz="2000" b="1" dirty="0" smtClean="0">
                <a:latin typeface="Calibri" panose="020F0502020204030204" pitchFamily="34" charset="0"/>
                <a:cs typeface="Calibri" panose="020F0502020204030204" pitchFamily="34" charset="0"/>
              </a:rPr>
              <a:t>SEND:</a:t>
            </a:r>
            <a:endParaRPr lang="en-GB" sz="2000" b="1" dirty="0">
              <a:latin typeface="Calibri" panose="020F0502020204030204" pitchFamily="34" charset="0"/>
              <a:cs typeface="Calibri" panose="020F0502020204030204" pitchFamily="34" charset="0"/>
            </a:endParaRPr>
          </a:p>
          <a:p>
            <a:pPr>
              <a:spcBef>
                <a:spcPts val="0"/>
              </a:spcBef>
              <a:spcAft>
                <a:spcPts val="0"/>
              </a:spcAft>
              <a:defRPr/>
            </a:pPr>
            <a:r>
              <a:rPr lang="en-GB" sz="2000" dirty="0" smtClean="0">
                <a:latin typeface="Calibri" panose="020F0502020204030204" pitchFamily="34" charset="0"/>
                <a:cs typeface="Calibri" panose="020F0502020204030204" pitchFamily="34" charset="0"/>
              </a:rPr>
              <a:t> SEN </a:t>
            </a:r>
            <a:r>
              <a:rPr lang="en-GB" sz="2000" dirty="0">
                <a:latin typeface="Calibri" panose="020F0502020204030204" pitchFamily="34" charset="0"/>
                <a:cs typeface="Calibri" panose="020F0502020204030204" pitchFamily="34" charset="0"/>
              </a:rPr>
              <a:t>and Inclusion Policy </a:t>
            </a:r>
          </a:p>
          <a:p>
            <a:pPr>
              <a:spcBef>
                <a:spcPts val="0"/>
              </a:spcBef>
              <a:spcAft>
                <a:spcPts val="0"/>
              </a:spcAft>
              <a:defRPr/>
            </a:pPr>
            <a:r>
              <a:rPr lang="en-GB" sz="2000" dirty="0">
                <a:latin typeface="Calibri" panose="020F0502020204030204" pitchFamily="34" charset="0"/>
                <a:cs typeface="Calibri" panose="020F0502020204030204" pitchFamily="34" charset="0"/>
              </a:rPr>
              <a:t> </a:t>
            </a:r>
            <a:r>
              <a:rPr lang="en-GB" sz="2000" dirty="0" smtClean="0">
                <a:latin typeface="Calibri" panose="020F0502020204030204" pitchFamily="34" charset="0"/>
                <a:cs typeface="Calibri" panose="020F0502020204030204" pitchFamily="34" charset="0"/>
              </a:rPr>
              <a:t>Equality </a:t>
            </a:r>
            <a:r>
              <a:rPr lang="en-GB" sz="2000" dirty="0">
                <a:latin typeface="Calibri" panose="020F0502020204030204" pitchFamily="34" charset="0"/>
                <a:cs typeface="Calibri" panose="020F0502020204030204" pitchFamily="34" charset="0"/>
              </a:rPr>
              <a:t>Policy</a:t>
            </a:r>
          </a:p>
          <a:p>
            <a:pPr>
              <a:spcBef>
                <a:spcPts val="0"/>
              </a:spcBef>
              <a:spcAft>
                <a:spcPts val="0"/>
              </a:spcAft>
              <a:defRPr/>
            </a:pPr>
            <a:r>
              <a:rPr lang="en-GB" sz="2000" dirty="0">
                <a:latin typeface="Calibri" panose="020F0502020204030204" pitchFamily="34" charset="0"/>
                <a:cs typeface="Calibri" panose="020F0502020204030204" pitchFamily="34" charset="0"/>
              </a:rPr>
              <a:t> </a:t>
            </a:r>
            <a:r>
              <a:rPr lang="en-GB" sz="2000" dirty="0" smtClean="0">
                <a:latin typeface="Calibri" panose="020F0502020204030204" pitchFamily="34" charset="0"/>
                <a:cs typeface="Calibri" panose="020F0502020204030204" pitchFamily="34" charset="0"/>
              </a:rPr>
              <a:t>Admissions </a:t>
            </a:r>
            <a:r>
              <a:rPr lang="en-GB" sz="2000" dirty="0">
                <a:latin typeface="Calibri" panose="020F0502020204030204" pitchFamily="34" charset="0"/>
                <a:cs typeface="Calibri" panose="020F0502020204030204" pitchFamily="34" charset="0"/>
              </a:rPr>
              <a:t>Policy</a:t>
            </a:r>
          </a:p>
          <a:p>
            <a:pPr>
              <a:spcBef>
                <a:spcPts val="0"/>
              </a:spcBef>
              <a:spcAft>
                <a:spcPts val="0"/>
              </a:spcAft>
              <a:defRPr/>
            </a:pPr>
            <a:r>
              <a:rPr lang="en-GB" sz="2000" dirty="0">
                <a:latin typeface="Calibri" panose="020F0502020204030204" pitchFamily="34" charset="0"/>
                <a:cs typeface="Calibri" panose="020F0502020204030204" pitchFamily="34" charset="0"/>
              </a:rPr>
              <a:t> </a:t>
            </a:r>
            <a:r>
              <a:rPr lang="en-GB" sz="2000" dirty="0" smtClean="0">
                <a:latin typeface="Calibri" panose="020F0502020204030204" pitchFamily="34" charset="0"/>
                <a:cs typeface="Calibri" panose="020F0502020204030204" pitchFamily="34" charset="0"/>
              </a:rPr>
              <a:t>Complaints Policy</a:t>
            </a:r>
            <a:endParaRPr lang="en-GB" sz="2000" dirty="0">
              <a:latin typeface="Calibri" panose="020F0502020204030204" pitchFamily="34" charset="0"/>
              <a:cs typeface="Calibri" panose="020F0502020204030204" pitchFamily="34" charset="0"/>
            </a:endParaRPr>
          </a:p>
          <a:p>
            <a:pPr marL="285750" indent="-285750">
              <a:spcBef>
                <a:spcPts val="0"/>
              </a:spcBef>
              <a:spcAft>
                <a:spcPts val="0"/>
              </a:spcAft>
              <a:buFont typeface="Arial" panose="020B0604020202020204" pitchFamily="34" charset="0"/>
              <a:buChar char="•"/>
              <a:defRPr/>
            </a:pPr>
            <a:r>
              <a:rPr lang="en-GB" sz="2000" dirty="0">
                <a:latin typeface="Calibri" panose="020F0502020204030204" pitchFamily="34" charset="0"/>
                <a:cs typeface="Calibri" panose="020F0502020204030204" pitchFamily="34" charset="0"/>
              </a:rPr>
              <a:t>SEN Code of Practice   </a:t>
            </a:r>
          </a:p>
          <a:p>
            <a:pPr marL="285750" indent="-285750">
              <a:spcBef>
                <a:spcPts val="0"/>
              </a:spcBef>
              <a:spcAft>
                <a:spcPts val="0"/>
              </a:spcAft>
              <a:buFont typeface="Arial" panose="020B0604020202020204" pitchFamily="34" charset="0"/>
              <a:buChar char="•"/>
              <a:defRPr/>
            </a:pPr>
            <a:r>
              <a:rPr lang="en-GB" sz="2000" dirty="0">
                <a:latin typeface="Calibri" panose="020F0502020204030204" pitchFamily="34" charset="0"/>
                <a:cs typeface="Calibri" panose="020F0502020204030204" pitchFamily="34" charset="0"/>
              </a:rPr>
              <a:t>LA’s Local Offer</a:t>
            </a:r>
          </a:p>
          <a:p>
            <a:pPr>
              <a:spcBef>
                <a:spcPts val="0"/>
              </a:spcBef>
              <a:spcAft>
                <a:spcPts val="0"/>
              </a:spcAft>
              <a:defRPr/>
            </a:pPr>
            <a:r>
              <a:rPr lang="en-GB" sz="2000" dirty="0" smtClean="0">
                <a:latin typeface="Calibri" panose="020F0502020204030204" pitchFamily="34" charset="0"/>
                <a:cs typeface="Calibri" panose="020F0502020204030204" pitchFamily="34" charset="0"/>
              </a:rPr>
              <a:t> </a:t>
            </a:r>
            <a:r>
              <a:rPr lang="en-GB" sz="2000" dirty="0" smtClean="0">
                <a:latin typeface="Calibri" panose="020F0502020204030204" pitchFamily="34" charset="0"/>
                <a:cs typeface="Calibri" panose="020F0502020204030204" pitchFamily="34" charset="0"/>
                <a:hlinkClick r:id="rId2"/>
              </a:rPr>
              <a:t>https</a:t>
            </a:r>
            <a:r>
              <a:rPr lang="en-GB" sz="2000" dirty="0">
                <a:latin typeface="Calibri" panose="020F0502020204030204" pitchFamily="34" charset="0"/>
                <a:cs typeface="Calibri" panose="020F0502020204030204" pitchFamily="34" charset="0"/>
                <a:hlinkClick r:id="rId2"/>
              </a:rPr>
              <a:t>://</a:t>
            </a:r>
            <a:r>
              <a:rPr lang="en-GB" sz="2000" dirty="0" smtClean="0">
                <a:latin typeface="Calibri" panose="020F0502020204030204" pitchFamily="34" charset="0"/>
                <a:cs typeface="Calibri" panose="020F0502020204030204" pitchFamily="34" charset="0"/>
                <a:hlinkClick r:id="rId2"/>
              </a:rPr>
              <a:t>fis.peterborough.gov.uk/kb5/peterborough/directory/localoffer.page?familychannel=8</a:t>
            </a:r>
            <a:endParaRPr lang="en-GB" sz="2000" dirty="0" smtClean="0">
              <a:latin typeface="Calibri" panose="020F0502020204030204" pitchFamily="34" charset="0"/>
              <a:cs typeface="Calibri" panose="020F0502020204030204" pitchFamily="34" charset="0"/>
            </a:endParaRPr>
          </a:p>
          <a:p>
            <a:pPr marL="0" indent="0">
              <a:spcBef>
                <a:spcPts val="0"/>
              </a:spcBef>
              <a:spcAft>
                <a:spcPts val="0"/>
              </a:spcAft>
              <a:buNone/>
              <a:defRPr/>
            </a:pPr>
            <a:r>
              <a:rPr lang="en-GB" sz="2000" dirty="0" smtClean="0">
                <a:latin typeface="Calibri" panose="020F0502020204030204" pitchFamily="34" charset="0"/>
                <a:cs typeface="Calibri" panose="020F0502020204030204" pitchFamily="34" charset="0"/>
              </a:rPr>
              <a:t>   </a:t>
            </a:r>
            <a:endParaRPr lang="en-GB" sz="2000" dirty="0">
              <a:latin typeface="Calibri" panose="020F0502020204030204" pitchFamily="34" charset="0"/>
              <a:cs typeface="Calibri" panose="020F0502020204030204" pitchFamily="34" charset="0"/>
            </a:endParaRPr>
          </a:p>
          <a:p>
            <a:pPr marL="0" indent="0">
              <a:spcBef>
                <a:spcPts val="0"/>
              </a:spcBef>
              <a:spcAft>
                <a:spcPts val="0"/>
              </a:spcAft>
              <a:buNone/>
              <a:defRPr/>
            </a:pPr>
            <a:r>
              <a:rPr lang="en-GB" sz="2000" b="1" dirty="0" smtClean="0">
                <a:latin typeface="Calibri" panose="020F0502020204030204" pitchFamily="34" charset="0"/>
                <a:cs typeface="Calibri" panose="020F0502020204030204" pitchFamily="34" charset="0"/>
              </a:rPr>
              <a:t>Support </a:t>
            </a:r>
            <a:r>
              <a:rPr lang="en-GB" sz="2000" b="1" dirty="0">
                <a:latin typeface="Calibri" panose="020F0502020204030204" pitchFamily="34" charset="0"/>
                <a:cs typeface="Calibri" panose="020F0502020204030204" pitchFamily="34" charset="0"/>
              </a:rPr>
              <a:t>and advice:</a:t>
            </a:r>
          </a:p>
          <a:p>
            <a:pPr>
              <a:spcBef>
                <a:spcPts val="0"/>
              </a:spcBef>
              <a:spcAft>
                <a:spcPts val="0"/>
              </a:spcAft>
              <a:defRPr/>
            </a:pPr>
            <a:r>
              <a:rPr lang="en-GB" sz="2000" dirty="0">
                <a:latin typeface="Calibri" panose="020F0502020204030204" pitchFamily="34" charset="0"/>
                <a:cs typeface="Calibri" panose="020F0502020204030204" pitchFamily="34" charset="0"/>
              </a:rPr>
              <a:t> </a:t>
            </a:r>
            <a:r>
              <a:rPr lang="en-GB" sz="2000" dirty="0" smtClean="0">
                <a:latin typeface="Calibri" panose="020F0502020204030204" pitchFamily="34" charset="0"/>
                <a:cs typeface="Calibri" panose="020F0502020204030204" pitchFamily="34" charset="0"/>
              </a:rPr>
              <a:t> SENDIASS Peterborough and Cambridgeshire</a:t>
            </a:r>
            <a:endParaRPr lang="en-GB" sz="2000" dirty="0">
              <a:latin typeface="Calibri" panose="020F0502020204030204" pitchFamily="34" charset="0"/>
              <a:cs typeface="Calibri" panose="020F0502020204030204" pitchFamily="34" charset="0"/>
            </a:endParaRPr>
          </a:p>
          <a:p>
            <a:pPr>
              <a:spcBef>
                <a:spcPts val="0"/>
              </a:spcBef>
              <a:spcAft>
                <a:spcPts val="0"/>
              </a:spcAft>
              <a:defRPr/>
            </a:pPr>
            <a:r>
              <a:rPr lang="en-GB" sz="2000" dirty="0">
                <a:latin typeface="Calibri" panose="020F0502020204030204" pitchFamily="34" charset="0"/>
                <a:cs typeface="Calibri" panose="020F0502020204030204" pitchFamily="34" charset="0"/>
              </a:rPr>
              <a:t>  </a:t>
            </a:r>
            <a:r>
              <a:rPr lang="en-GB" sz="2000" dirty="0" smtClean="0">
                <a:latin typeface="Calibri" panose="020F0502020204030204" pitchFamily="34" charset="0"/>
                <a:cs typeface="Calibri" panose="020F0502020204030204" pitchFamily="34" charset="0"/>
              </a:rPr>
              <a:t>Tel</a:t>
            </a:r>
            <a:r>
              <a:rPr lang="en-GB" sz="2000" dirty="0">
                <a:latin typeface="Calibri" panose="020F0502020204030204" pitchFamily="34" charset="0"/>
                <a:cs typeface="Calibri" panose="020F0502020204030204" pitchFamily="34" charset="0"/>
              </a:rPr>
              <a:t>: </a:t>
            </a:r>
            <a:r>
              <a:rPr lang="en-GB" sz="2000" dirty="0" smtClean="0">
                <a:latin typeface="Calibri" panose="020F0502020204030204" pitchFamily="34" charset="0"/>
                <a:cs typeface="Calibri" panose="020F0502020204030204" pitchFamily="34" charset="0"/>
              </a:rPr>
              <a:t>0300 365 1020</a:t>
            </a:r>
            <a:endParaRPr lang="en-GB" sz="2000" dirty="0">
              <a:latin typeface="Calibri" panose="020F0502020204030204" pitchFamily="34" charset="0"/>
              <a:cs typeface="Calibri" panose="020F0502020204030204" pitchFamily="34" charset="0"/>
            </a:endParaRPr>
          </a:p>
          <a:p>
            <a:pPr>
              <a:spcBef>
                <a:spcPts val="0"/>
              </a:spcBef>
              <a:spcAft>
                <a:spcPts val="0"/>
              </a:spcAft>
              <a:defRPr/>
            </a:pPr>
            <a:r>
              <a:rPr lang="en-GB" sz="2000" dirty="0">
                <a:latin typeface="Calibri" panose="020F0502020204030204" pitchFamily="34" charset="0"/>
                <a:cs typeface="Calibri" panose="020F0502020204030204" pitchFamily="34" charset="0"/>
              </a:rPr>
              <a:t>  </a:t>
            </a:r>
            <a:r>
              <a:rPr lang="en-GB" sz="2000" dirty="0" smtClean="0">
                <a:latin typeface="Calibri" panose="020F0502020204030204" pitchFamily="34" charset="0"/>
                <a:cs typeface="Calibri" panose="020F0502020204030204" pitchFamily="34" charset="0"/>
              </a:rPr>
              <a:t>Email</a:t>
            </a:r>
            <a:r>
              <a:rPr lang="en-GB" sz="2000" dirty="0">
                <a:latin typeface="Calibri" panose="020F0502020204030204" pitchFamily="34" charset="0"/>
                <a:cs typeface="Calibri" panose="020F0502020204030204" pitchFamily="34" charset="0"/>
              </a:rPr>
              <a:t>: sendiass@peterborough.gov.uk</a:t>
            </a:r>
            <a:endParaRPr lang="en-GB" dirty="0"/>
          </a:p>
        </p:txBody>
      </p:sp>
    </p:spTree>
    <p:extLst>
      <p:ext uri="{BB962C8B-B14F-4D97-AF65-F5344CB8AC3E}">
        <p14:creationId xmlns:p14="http://schemas.microsoft.com/office/powerpoint/2010/main" val="41881155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u="sng" dirty="0"/>
              <a:t>SEND </a:t>
            </a:r>
            <a:r>
              <a:rPr lang="en-GB" b="1" u="sng" dirty="0" smtClean="0"/>
              <a:t>and provision</a:t>
            </a:r>
            <a:r>
              <a:rPr lang="en-GB" b="1" u="sng" dirty="0"/>
              <a:t/>
            </a:r>
            <a:br>
              <a:rPr lang="en-GB" b="1" u="sng" dirty="0"/>
            </a:br>
            <a:endParaRPr lang="en-GB" dirty="0"/>
          </a:p>
        </p:txBody>
      </p:sp>
      <p:sp>
        <p:nvSpPr>
          <p:cNvPr id="3" name="Content Placeholder 2"/>
          <p:cNvSpPr>
            <a:spLocks noGrp="1"/>
          </p:cNvSpPr>
          <p:nvPr>
            <p:ph idx="1"/>
          </p:nvPr>
        </p:nvSpPr>
        <p:spPr/>
        <p:txBody>
          <a:bodyPr>
            <a:normAutofit fontScale="40000" lnSpcReduction="20000"/>
          </a:bodyPr>
          <a:lstStyle/>
          <a:p>
            <a:pPr algn="ctr">
              <a:defRPr/>
            </a:pPr>
            <a:r>
              <a:rPr lang="en-GB" sz="2400" b="1" u="sng" dirty="0" smtClean="0"/>
              <a:t> </a:t>
            </a:r>
            <a:endParaRPr lang="en-GB" sz="2400" b="1" u="sng" dirty="0"/>
          </a:p>
          <a:p>
            <a:pPr>
              <a:defRPr/>
            </a:pPr>
            <a:r>
              <a:rPr lang="en-GB" sz="3300" dirty="0">
                <a:latin typeface="Calibri" panose="020F0502020204030204" pitchFamily="34" charset="0"/>
                <a:cs typeface="Calibri" panose="020F0502020204030204" pitchFamily="34" charset="0"/>
              </a:rPr>
              <a:t>Class teachers, supported by the senior leadership team, make regular assessments of progress for all pupils. Where pupils are falling behind or not making expected progress given their age and starting </a:t>
            </a:r>
            <a:r>
              <a:rPr lang="en-GB" sz="3300" dirty="0" smtClean="0">
                <a:latin typeface="Calibri" panose="020F0502020204030204" pitchFamily="34" charset="0"/>
                <a:cs typeface="Calibri" panose="020F0502020204030204" pitchFamily="34" charset="0"/>
              </a:rPr>
              <a:t>point, </a:t>
            </a:r>
            <a:r>
              <a:rPr lang="en-GB" sz="3300" dirty="0">
                <a:latin typeface="Calibri" panose="020F0502020204030204" pitchFamily="34" charset="0"/>
                <a:cs typeface="Calibri" panose="020F0502020204030204" pitchFamily="34" charset="0"/>
              </a:rPr>
              <a:t>extra support will be given.</a:t>
            </a:r>
          </a:p>
          <a:p>
            <a:pPr>
              <a:defRPr/>
            </a:pPr>
            <a:endParaRPr lang="en-GB" sz="3300" dirty="0">
              <a:latin typeface="Calibri" panose="020F0502020204030204" pitchFamily="34" charset="0"/>
              <a:cs typeface="Calibri" panose="020F0502020204030204" pitchFamily="34" charset="0"/>
            </a:endParaRPr>
          </a:p>
          <a:p>
            <a:pPr>
              <a:defRPr/>
            </a:pPr>
            <a:r>
              <a:rPr lang="en-GB" sz="3300" dirty="0">
                <a:latin typeface="Calibri" panose="020F0502020204030204" pitchFamily="34" charset="0"/>
                <a:cs typeface="Calibri" panose="020F0502020204030204" pitchFamily="34" charset="0"/>
              </a:rPr>
              <a:t>Special educational provision is education that is </a:t>
            </a:r>
            <a:r>
              <a:rPr lang="en-GB" sz="3300" dirty="0" smtClean="0">
                <a:latin typeface="Calibri" panose="020F0502020204030204" pitchFamily="34" charset="0"/>
                <a:cs typeface="Calibri" panose="020F0502020204030204" pitchFamily="34" charset="0"/>
              </a:rPr>
              <a:t>consistently additional </a:t>
            </a:r>
            <a:r>
              <a:rPr lang="en-GB" sz="3300" dirty="0">
                <a:latin typeface="Calibri" panose="020F0502020204030204" pitchFamily="34" charset="0"/>
                <a:cs typeface="Calibri" panose="020F0502020204030204" pitchFamily="34" charset="0"/>
              </a:rPr>
              <a:t>to or different from that of others of the same age, i.e. provision that goes beyond the </a:t>
            </a:r>
            <a:r>
              <a:rPr lang="en-GB" sz="3300" dirty="0" smtClean="0">
                <a:latin typeface="Calibri" panose="020F0502020204030204" pitchFamily="34" charset="0"/>
                <a:cs typeface="Calibri" panose="020F0502020204030204" pitchFamily="34" charset="0"/>
              </a:rPr>
              <a:t>adapted </a:t>
            </a:r>
            <a:r>
              <a:rPr lang="en-GB" sz="3300" dirty="0">
                <a:latin typeface="Calibri" panose="020F0502020204030204" pitchFamily="34" charset="0"/>
                <a:cs typeface="Calibri" panose="020F0502020204030204" pitchFamily="34" charset="0"/>
              </a:rPr>
              <a:t>approaches and learning arrangements normally provided as part of high-quality, personalised teaching.</a:t>
            </a:r>
          </a:p>
          <a:p>
            <a:pPr>
              <a:defRPr/>
            </a:pPr>
            <a:endParaRPr lang="en-GB" sz="3300" dirty="0">
              <a:latin typeface="Calibri" panose="020F0502020204030204" pitchFamily="34" charset="0"/>
              <a:cs typeface="Calibri" panose="020F0502020204030204" pitchFamily="34" charset="0"/>
            </a:endParaRPr>
          </a:p>
          <a:p>
            <a:pPr>
              <a:defRPr/>
            </a:pPr>
            <a:r>
              <a:rPr lang="en-GB" sz="3300" dirty="0">
                <a:latin typeface="Calibri" panose="020F0502020204030204" pitchFamily="34" charset="0"/>
                <a:cs typeface="Calibri" panose="020F0502020204030204" pitchFamily="34" charset="0"/>
              </a:rPr>
              <a:t>Once a potential SEND need has been identified, school takes action to remove barriers to learning and put effective special educational provision in place. This is ‘SEN support’ which takes the form of a four-part cycle – assess, plan, do, review. This is known as the graduated approach.</a:t>
            </a:r>
          </a:p>
          <a:p>
            <a:pPr>
              <a:defRPr/>
            </a:pPr>
            <a:endParaRPr lang="en-GB" sz="3300" dirty="0">
              <a:latin typeface="Calibri" panose="020F0502020204030204" pitchFamily="34" charset="0"/>
              <a:cs typeface="Calibri" panose="020F0502020204030204" pitchFamily="34" charset="0"/>
            </a:endParaRPr>
          </a:p>
          <a:p>
            <a:pPr>
              <a:defRPr/>
            </a:pPr>
            <a:r>
              <a:rPr lang="en-GB" sz="3300" dirty="0">
                <a:latin typeface="Calibri" panose="020F0502020204030204" pitchFamily="34" charset="0"/>
                <a:cs typeface="Calibri" panose="020F0502020204030204" pitchFamily="34" charset="0"/>
              </a:rPr>
              <a:t>There are 4 broad areas of SEND need. The following slides show what we offer at St </a:t>
            </a:r>
            <a:r>
              <a:rPr lang="en-GB" sz="3300" dirty="0" smtClean="0">
                <a:latin typeface="Calibri" panose="020F0502020204030204" pitchFamily="34" charset="0"/>
                <a:cs typeface="Calibri" panose="020F0502020204030204" pitchFamily="34" charset="0"/>
              </a:rPr>
              <a:t>Augustine’s </a:t>
            </a:r>
            <a:r>
              <a:rPr lang="en-GB" sz="3300" dirty="0">
                <a:latin typeface="Calibri" panose="020F0502020204030204" pitchFamily="34" charset="0"/>
                <a:cs typeface="Calibri" panose="020F0502020204030204" pitchFamily="34" charset="0"/>
              </a:rPr>
              <a:t>for each need. </a:t>
            </a:r>
          </a:p>
          <a:p>
            <a:endParaRPr lang="en-GB"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88512" y="466119"/>
            <a:ext cx="1311429" cy="1340631"/>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33232" y="466119"/>
            <a:ext cx="1311429" cy="1340631"/>
          </a:xfrm>
          <a:prstGeom prst="rect">
            <a:avLst/>
          </a:prstGeom>
        </p:spPr>
      </p:pic>
    </p:spTree>
    <p:extLst>
      <p:ext uri="{BB962C8B-B14F-4D97-AF65-F5344CB8AC3E}">
        <p14:creationId xmlns:p14="http://schemas.microsoft.com/office/powerpoint/2010/main" val="31168445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Communication and interaction </a:t>
            </a:r>
            <a:endParaRPr lang="en-GB" dirty="0"/>
          </a:p>
        </p:txBody>
      </p:sp>
      <p:sp>
        <p:nvSpPr>
          <p:cNvPr id="3" name="Content Placeholder 2"/>
          <p:cNvSpPr>
            <a:spLocks noGrp="1"/>
          </p:cNvSpPr>
          <p:nvPr>
            <p:ph idx="1"/>
          </p:nvPr>
        </p:nvSpPr>
        <p:spPr/>
        <p:txBody>
          <a:bodyPr>
            <a:normAutofit fontScale="70000" lnSpcReduction="20000"/>
          </a:bodyPr>
          <a:lstStyle/>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Access to small group </a:t>
            </a:r>
            <a:r>
              <a:rPr lang="en-GB" dirty="0" smtClean="0">
                <a:latin typeface="Arial" panose="020B0604020202020204" pitchFamily="34" charset="0"/>
              </a:rPr>
              <a:t>and/or </a:t>
            </a:r>
            <a:r>
              <a:rPr lang="en-GB" dirty="0">
                <a:latin typeface="Arial" panose="020B0604020202020204" pitchFamily="34" charset="0"/>
              </a:rPr>
              <a:t>individualised interventions.</a:t>
            </a: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Access to </a:t>
            </a:r>
            <a:r>
              <a:rPr lang="en-GB" dirty="0" smtClean="0">
                <a:latin typeface="Arial" panose="020B0604020202020204" pitchFamily="34" charset="0"/>
              </a:rPr>
              <a:t>technology (Chromebooks and iPads) to record their thoughts.</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Access to </a:t>
            </a:r>
            <a:r>
              <a:rPr lang="en-GB" dirty="0" smtClean="0">
                <a:latin typeface="Arial" panose="020B0604020202020204" pitchFamily="34" charset="0"/>
              </a:rPr>
              <a:t>quiet areas – our sensory room or reflection area.</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Flexible approaches to timetable.</a:t>
            </a: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Modifications to lunch and break times.</a:t>
            </a: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Enhanced access to additional aids, such as sensory boxes, visual timetables, ear defenders and work stations.</a:t>
            </a: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Visual timetables in class.</a:t>
            </a: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Emotion/feelings cards.</a:t>
            </a:r>
            <a:endParaRPr lang="en-GB" dirty="0">
              <a:latin typeface="Arial" panose="020B0604020202020204" pitchFamily="34" charset="0"/>
            </a:endParaRP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Careful planning of transitions.</a:t>
            </a:r>
          </a:p>
          <a:p>
            <a:pPr marL="285750" indent="-285750" algn="just">
              <a:spcBef>
                <a:spcPts val="0"/>
              </a:spcBef>
              <a:spcAft>
                <a:spcPts val="0"/>
              </a:spcAft>
              <a:buFont typeface="Arial" panose="020B0604020202020204" pitchFamily="34" charset="0"/>
              <a:buChar char="•"/>
              <a:defRPr/>
            </a:pPr>
            <a:r>
              <a:rPr lang="en-GB" dirty="0" smtClean="0">
                <a:latin typeface="Arial" panose="020B0604020202020204" pitchFamily="34" charset="0"/>
              </a:rPr>
              <a:t>Access </a:t>
            </a:r>
            <a:r>
              <a:rPr lang="en-GB" dirty="0">
                <a:latin typeface="Arial" panose="020B0604020202020204" pitchFamily="34" charset="0"/>
              </a:rPr>
              <a:t>to Speech and Language Therapist.</a:t>
            </a:r>
          </a:p>
          <a:p>
            <a:pPr marL="285750" indent="-285750" algn="just">
              <a:spcBef>
                <a:spcPts val="0"/>
              </a:spcBef>
              <a:spcAft>
                <a:spcPts val="0"/>
              </a:spcAft>
              <a:buFont typeface="Arial" panose="020B0604020202020204" pitchFamily="34" charset="0"/>
              <a:buChar char="•"/>
              <a:defRPr/>
            </a:pPr>
            <a:r>
              <a:rPr lang="en-GB" dirty="0">
                <a:latin typeface="Arial" panose="020B0604020202020204" pitchFamily="34" charset="0"/>
              </a:rPr>
              <a:t>Access to Educational Psychologist</a:t>
            </a:r>
            <a:r>
              <a:rPr lang="en-GB" dirty="0" smtClean="0">
                <a:latin typeface="Arial" panose="020B0604020202020204" pitchFamily="34" charset="0"/>
              </a:rPr>
              <a:t>.</a:t>
            </a:r>
            <a:endParaRPr lang="en-GB" dirty="0">
              <a:latin typeface="Arial" panose="020B0604020202020204" pitchFamily="34" charset="0"/>
            </a:endParaRPr>
          </a:p>
        </p:txBody>
      </p:sp>
      <p:grpSp>
        <p:nvGrpSpPr>
          <p:cNvPr id="24" name="Group 48"/>
          <p:cNvGrpSpPr>
            <a:grpSpLocks/>
          </p:cNvGrpSpPr>
          <p:nvPr/>
        </p:nvGrpSpPr>
        <p:grpSpPr bwMode="auto">
          <a:xfrm>
            <a:off x="10074418" y="458988"/>
            <a:ext cx="1825162" cy="1961483"/>
            <a:chOff x="3949065" y="2419851"/>
            <a:chExt cx="2712085" cy="2994887"/>
          </a:xfrm>
        </p:grpSpPr>
        <p:sp>
          <p:nvSpPr>
            <p:cNvPr id="25" name="Oval 48"/>
            <p:cNvSpPr>
              <a:spLocks noChangeArrowheads="1"/>
            </p:cNvSpPr>
            <p:nvPr/>
          </p:nvSpPr>
          <p:spPr bwMode="auto">
            <a:xfrm>
              <a:off x="4325626" y="2695000"/>
              <a:ext cx="2083778" cy="2082663"/>
            </a:xfrm>
            <a:prstGeom prst="ellipse">
              <a:avLst/>
            </a:prstGeom>
            <a:solidFill>
              <a:srgbClr val="FFFFFF"/>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nvGrpSpPr>
            <p:cNvPr id="26" name="Group 40"/>
            <p:cNvGrpSpPr>
              <a:grpSpLocks/>
            </p:cNvGrpSpPr>
            <p:nvPr/>
          </p:nvGrpSpPr>
          <p:grpSpPr bwMode="auto">
            <a:xfrm>
              <a:off x="3949065" y="2419851"/>
              <a:ext cx="2712085" cy="2994887"/>
              <a:chOff x="3949065" y="2409825"/>
              <a:chExt cx="2712085" cy="2994887"/>
            </a:xfrm>
          </p:grpSpPr>
          <p:grpSp>
            <p:nvGrpSpPr>
              <p:cNvPr id="27" name="Group 39"/>
              <p:cNvGrpSpPr>
                <a:grpSpLocks/>
              </p:cNvGrpSpPr>
              <p:nvPr/>
            </p:nvGrpSpPr>
            <p:grpSpPr bwMode="auto">
              <a:xfrm>
                <a:off x="3949065" y="2409825"/>
                <a:ext cx="2712085" cy="2984500"/>
                <a:chOff x="3949065" y="2416175"/>
                <a:chExt cx="2712085" cy="2984500"/>
              </a:xfrm>
            </p:grpSpPr>
            <p:grpSp>
              <p:nvGrpSpPr>
                <p:cNvPr id="29" name="Group 29"/>
                <p:cNvGrpSpPr>
                  <a:grpSpLocks/>
                </p:cNvGrpSpPr>
                <p:nvPr/>
              </p:nvGrpSpPr>
              <p:grpSpPr bwMode="auto">
                <a:xfrm>
                  <a:off x="3949065" y="2416175"/>
                  <a:ext cx="2712085" cy="2967351"/>
                  <a:chOff x="6219" y="3806"/>
                  <a:chExt cx="4271" cy="4672"/>
                </a:xfrm>
              </p:grpSpPr>
              <p:sp>
                <p:nvSpPr>
                  <p:cNvPr id="33" name="AutoShape 30"/>
                  <p:cNvSpPr>
                    <a:spLocks noChangeArrowheads="1"/>
                  </p:cNvSpPr>
                  <p:nvPr/>
                </p:nvSpPr>
                <p:spPr bwMode="auto">
                  <a:xfrm rot="8676369">
                    <a:off x="6423" y="380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50"/>
                      </a:gs>
                      <a:gs pos="100000">
                        <a:srgbClr val="00B0F0"/>
                      </a:gs>
                    </a:gsLst>
                    <a:lin ang="0" scaled="1"/>
                  </a:gradFill>
                  <a:ln w="19050">
                    <a:solidFill>
                      <a:srgbClr val="000000"/>
                    </a:solidFill>
                    <a:miter lim="800000"/>
                    <a:headEnd/>
                    <a:tailEnd/>
                  </a:ln>
                </p:spPr>
                <p:txBody>
                  <a:bodyPr/>
                  <a:lstStyle/>
                  <a:p>
                    <a:endParaRPr lang="en-GB"/>
                  </a:p>
                </p:txBody>
              </p:sp>
              <p:grpSp>
                <p:nvGrpSpPr>
                  <p:cNvPr id="34" name="Group 31"/>
                  <p:cNvGrpSpPr>
                    <a:grpSpLocks/>
                  </p:cNvGrpSpPr>
                  <p:nvPr/>
                </p:nvGrpSpPr>
                <p:grpSpPr bwMode="auto">
                  <a:xfrm>
                    <a:off x="6219" y="3817"/>
                    <a:ext cx="4271" cy="4661"/>
                    <a:chOff x="6219" y="3817"/>
                    <a:chExt cx="4271" cy="4661"/>
                  </a:xfrm>
                </p:grpSpPr>
                <p:sp>
                  <p:nvSpPr>
                    <p:cNvPr id="35" name="AutoShape 32"/>
                    <p:cNvSpPr>
                      <a:spLocks noChangeArrowheads="1"/>
                    </p:cNvSpPr>
                    <p:nvPr/>
                  </p:nvSpPr>
                  <p:spPr bwMode="auto">
                    <a:xfrm rot="3370115">
                      <a:off x="6331" y="3746"/>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FF0000"/>
                        </a:gs>
                        <a:gs pos="100000">
                          <a:srgbClr val="00B050"/>
                        </a:gs>
                      </a:gsLst>
                      <a:lin ang="0" scaled="1"/>
                    </a:gradFill>
                    <a:ln w="19050">
                      <a:solidFill>
                        <a:srgbClr val="000000"/>
                      </a:solidFill>
                      <a:miter lim="800000"/>
                      <a:headEnd/>
                      <a:tailEnd/>
                    </a:ln>
                  </p:spPr>
                  <p:txBody>
                    <a:bodyPr/>
                    <a:lstStyle/>
                    <a:p>
                      <a:endParaRPr lang="en-GB"/>
                    </a:p>
                  </p:txBody>
                </p:sp>
                <p:sp>
                  <p:nvSpPr>
                    <p:cNvPr id="36" name="AutoShape 33"/>
                    <p:cNvSpPr>
                      <a:spLocks noChangeArrowheads="1"/>
                    </p:cNvSpPr>
                    <p:nvPr/>
                  </p:nvSpPr>
                  <p:spPr bwMode="auto">
                    <a:xfrm rot="-2051268">
                      <a:off x="6391" y="3817"/>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B2A1C7"/>
                        </a:gs>
                        <a:gs pos="100000">
                          <a:srgbClr val="FF0000"/>
                        </a:gs>
                      </a:gsLst>
                      <a:lin ang="0" scaled="1"/>
                    </a:gradFill>
                    <a:ln w="19050">
                      <a:solidFill>
                        <a:srgbClr val="000000"/>
                      </a:solidFill>
                      <a:miter lim="800000"/>
                      <a:headEnd/>
                      <a:tailEnd/>
                    </a:ln>
                  </p:spPr>
                  <p:txBody>
                    <a:bodyPr/>
                    <a:lstStyle/>
                    <a:p>
                      <a:endParaRPr lang="en-GB"/>
                    </a:p>
                  </p:txBody>
                </p:sp>
                <p:sp>
                  <p:nvSpPr>
                    <p:cNvPr id="37" name="AutoShape 34"/>
                    <p:cNvSpPr>
                      <a:spLocks noChangeArrowheads="1"/>
                    </p:cNvSpPr>
                    <p:nvPr/>
                  </p:nvSpPr>
                  <p:spPr bwMode="auto">
                    <a:xfrm rot="-7484141">
                      <a:off x="6420" y="3842"/>
                      <a:ext cx="3958" cy="4182"/>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3165 w 21600"/>
                        <a:gd name="T19" fmla="*/ 3161 h 21600"/>
                        <a:gd name="T20" fmla="*/ 18435 w 21600"/>
                        <a:gd name="T21" fmla="*/ 18439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4441" y="5838"/>
                          </a:moveTo>
                          <a:cubicBezTo>
                            <a:pt x="13385" y="5062"/>
                            <a:pt x="12110" y="4645"/>
                            <a:pt x="10800" y="4645"/>
                          </a:cubicBezTo>
                          <a:cubicBezTo>
                            <a:pt x="8696" y="4645"/>
                            <a:pt x="6738" y="5719"/>
                            <a:pt x="5608" y="7493"/>
                          </a:cubicBezTo>
                          <a:lnTo>
                            <a:pt x="1691" y="4997"/>
                          </a:lnTo>
                          <a:cubicBezTo>
                            <a:pt x="3674" y="1884"/>
                            <a:pt x="7109" y="0"/>
                            <a:pt x="10800" y="0"/>
                          </a:cubicBezTo>
                          <a:cubicBezTo>
                            <a:pt x="13098" y="0"/>
                            <a:pt x="15337" y="733"/>
                            <a:pt x="17190" y="2093"/>
                          </a:cubicBezTo>
                          <a:lnTo>
                            <a:pt x="18787" y="-84"/>
                          </a:lnTo>
                          <a:lnTo>
                            <a:pt x="19865" y="6937"/>
                          </a:lnTo>
                          <a:lnTo>
                            <a:pt x="12844" y="8014"/>
                          </a:lnTo>
                          <a:lnTo>
                            <a:pt x="14441" y="5838"/>
                          </a:lnTo>
                          <a:close/>
                        </a:path>
                      </a:pathLst>
                    </a:custGeom>
                    <a:gradFill rotWithShape="1">
                      <a:gsLst>
                        <a:gs pos="0">
                          <a:srgbClr val="00B0F0"/>
                        </a:gs>
                        <a:gs pos="100000">
                          <a:srgbClr val="B2A1C7"/>
                        </a:gs>
                      </a:gsLst>
                      <a:lin ang="0" scaled="1"/>
                    </a:gradFill>
                    <a:ln w="19050">
                      <a:solidFill>
                        <a:srgbClr val="000000"/>
                      </a:solidFill>
                      <a:miter lim="800000"/>
                      <a:headEnd/>
                      <a:tailEnd/>
                    </a:ln>
                  </p:spPr>
                  <p:txBody>
                    <a:bodyPr/>
                    <a:lstStyle/>
                    <a:p>
                      <a:endParaRPr lang="en-GB"/>
                    </a:p>
                  </p:txBody>
                </p:sp>
                <p:sp>
                  <p:nvSpPr>
                    <p:cNvPr id="38" name="WordArt 35"/>
                    <p:cNvSpPr>
                      <a:spLocks noChangeArrowheads="1" noChangeShapeType="1" noTextEdit="1"/>
                    </p:cNvSpPr>
                    <p:nvPr/>
                  </p:nvSpPr>
                  <p:spPr bwMode="auto">
                    <a:xfrm rot="-1723048">
                      <a:off x="7166" y="4381"/>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Assess</a:t>
                      </a:r>
                    </a:p>
                  </p:txBody>
                </p:sp>
                <p:sp>
                  <p:nvSpPr>
                    <p:cNvPr id="39" name="WordArt 36"/>
                    <p:cNvSpPr>
                      <a:spLocks noChangeArrowheads="1" noChangeShapeType="1" noTextEdit="1"/>
                    </p:cNvSpPr>
                    <p:nvPr/>
                  </p:nvSpPr>
                  <p:spPr bwMode="auto">
                    <a:xfrm rot="3874958">
                      <a:off x="8864" y="4922"/>
                      <a:ext cx="1160" cy="726"/>
                    </a:xfrm>
                    <a:prstGeom prst="rect">
                      <a:avLst/>
                    </a:prstGeom>
                  </p:spPr>
                  <p:txBody>
                    <a:bodyPr spcFirstLastPara="1" wrap="none" fromWordArt="1">
                      <a:prstTxWarp prst="textArchUp">
                        <a:avLst>
                          <a:gd name="adj" fmla="val 11521558"/>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Plan</a:t>
                      </a:r>
                    </a:p>
                  </p:txBody>
                </p:sp>
                <p:sp>
                  <p:nvSpPr>
                    <p:cNvPr id="40" name="WordArt 37"/>
                    <p:cNvSpPr>
                      <a:spLocks noChangeArrowheads="1" noChangeShapeType="1" noTextEdit="1"/>
                    </p:cNvSpPr>
                    <p:nvPr/>
                  </p:nvSpPr>
                  <p:spPr bwMode="auto">
                    <a:xfrm rot="8930439">
                      <a:off x="8786" y="6967"/>
                      <a:ext cx="559" cy="350"/>
                    </a:xfrm>
                    <a:prstGeom prst="rect">
                      <a:avLst/>
                    </a:prstGeom>
                  </p:spPr>
                  <p:txBody>
                    <a:bodyPr spcFirstLastPara="1" wrap="none" fromWordArt="1">
                      <a:prstTxWarp prst="textArchUp">
                        <a:avLst>
                          <a:gd name="adj" fmla="val 11521844"/>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Do</a:t>
                      </a:r>
                    </a:p>
                  </p:txBody>
                </p:sp>
                <p:sp>
                  <p:nvSpPr>
                    <p:cNvPr id="41" name="WordArt 38"/>
                    <p:cNvSpPr>
                      <a:spLocks noChangeArrowheads="1" noChangeShapeType="1" noTextEdit="1"/>
                    </p:cNvSpPr>
                    <p:nvPr/>
                  </p:nvSpPr>
                  <p:spPr bwMode="auto">
                    <a:xfrm rot="-7385954">
                      <a:off x="6572" y="5923"/>
                      <a:ext cx="1476" cy="924"/>
                    </a:xfrm>
                    <a:prstGeom prst="rect">
                      <a:avLst/>
                    </a:prstGeom>
                  </p:spPr>
                  <p:txBody>
                    <a:bodyPr spcFirstLastPara="1" wrap="none" fromWordArt="1">
                      <a:prstTxWarp prst="textArchUp">
                        <a:avLst>
                          <a:gd name="adj" fmla="val 11521730"/>
                        </a:avLst>
                      </a:prstTxWarp>
                    </a:bodyPr>
                    <a:lstStyle/>
                    <a:p>
                      <a:pPr algn="ctr"/>
                      <a:r>
                        <a:rPr lang="en-GB" sz="2700" kern="10">
                          <a:ln w="9525">
                            <a:solidFill>
                              <a:srgbClr val="000000"/>
                            </a:solidFill>
                            <a:round/>
                            <a:headEnd/>
                            <a:tailEnd/>
                          </a:ln>
                          <a:solidFill>
                            <a:srgbClr val="000000"/>
                          </a:solidFill>
                          <a:latin typeface="Arial Black" panose="020B0A04020102020204" pitchFamily="34" charset="0"/>
                        </a:rPr>
                        <a:t>Review</a:t>
                      </a:r>
                    </a:p>
                  </p:txBody>
                </p:sp>
                <p:sp>
                  <p:nvSpPr>
                    <p:cNvPr id="42" name="AutoShape 39"/>
                    <p:cNvSpPr>
                      <a:spLocks noChangeArrowheads="1"/>
                    </p:cNvSpPr>
                    <p:nvPr/>
                  </p:nvSpPr>
                  <p:spPr bwMode="auto">
                    <a:xfrm rot="-5400000">
                      <a:off x="6987" y="7027"/>
                      <a:ext cx="1939" cy="963"/>
                    </a:xfrm>
                    <a:prstGeom prst="triangle">
                      <a:avLst>
                        <a:gd name="adj" fmla="val 52866"/>
                      </a:avLst>
                    </a:prstGeom>
                    <a:solidFill>
                      <a:srgbClr val="00B0F0"/>
                    </a:solidFill>
                    <a:ln w="9525" algn="ctr">
                      <a:solidFill>
                        <a:srgbClr val="00B0F0"/>
                      </a:solidFill>
                      <a:miter lim="800000"/>
                      <a:headEnd/>
                      <a:tailEnd/>
                    </a:ln>
                    <a:effectLst/>
                    <a:extLs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defRPr/>
                      </a:pPr>
                      <a:endParaRPr lang="en-GB" altLang="en-US" sz="1350">
                        <a:solidFill>
                          <a:prstClr val="black"/>
                        </a:solidFill>
                      </a:endParaRPr>
                    </a:p>
                  </p:txBody>
                </p:sp>
              </p:grpSp>
            </p:grpSp>
            <p:cxnSp>
              <p:nvCxnSpPr>
                <p:cNvPr id="30" name="AutoShape 40"/>
                <p:cNvCxnSpPr>
                  <a:cxnSpLocks noChangeShapeType="1"/>
                </p:cNvCxnSpPr>
                <p:nvPr/>
              </p:nvCxnSpPr>
              <p:spPr bwMode="auto">
                <a:xfrm flipV="1">
                  <a:off x="5364480" y="4133580"/>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31" name="AutoShape 41"/>
                <p:cNvCxnSpPr>
                  <a:cxnSpLocks noChangeShapeType="1"/>
                </p:cNvCxnSpPr>
                <p:nvPr/>
              </p:nvCxnSpPr>
              <p:spPr bwMode="auto">
                <a:xfrm flipH="1" flipV="1">
                  <a:off x="4746625" y="4738229"/>
                  <a:ext cx="617855" cy="662446"/>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cxnSp>
              <p:nvCxnSpPr>
                <p:cNvPr id="32" name="AutoShape 42"/>
                <p:cNvCxnSpPr>
                  <a:cxnSpLocks noChangeShapeType="1"/>
                </p:cNvCxnSpPr>
                <p:nvPr/>
              </p:nvCxnSpPr>
              <p:spPr bwMode="auto">
                <a:xfrm flipH="1">
                  <a:off x="4743226" y="4133580"/>
                  <a:ext cx="617220" cy="604649"/>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cxnSp>
            <p:nvCxnSpPr>
              <p:cNvPr id="28" name="AutoShape 40"/>
              <p:cNvCxnSpPr>
                <a:cxnSpLocks noChangeShapeType="1"/>
              </p:cNvCxnSpPr>
              <p:nvPr/>
            </p:nvCxnSpPr>
            <p:spPr bwMode="auto">
              <a:xfrm flipV="1">
                <a:off x="5364088" y="5036969"/>
                <a:ext cx="635" cy="367743"/>
              </a:xfrm>
              <a:prstGeom prst="straightConnector1">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rgbClr val="7030A0">
                          <a:alpha val="50000"/>
                        </a:srgbClr>
                      </a:outerShdw>
                    </a:effectLst>
                  </a14:hiddenEffects>
                </a:ext>
              </a:extLst>
            </p:spPr>
          </p:cxnSp>
        </p:grpSp>
      </p:grpSp>
    </p:spTree>
    <p:extLst>
      <p:ext uri="{BB962C8B-B14F-4D97-AF65-F5344CB8AC3E}">
        <p14:creationId xmlns:p14="http://schemas.microsoft.com/office/powerpoint/2010/main" val="1131258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8770" y="121140"/>
            <a:ext cx="9905998" cy="1478570"/>
          </a:xfrm>
        </p:spPr>
        <p:txBody>
          <a:bodyPr/>
          <a:lstStyle/>
          <a:p>
            <a:pPr algn="ctr"/>
            <a:r>
              <a:rPr lang="en-GB" dirty="0" smtClean="0"/>
              <a:t>What our children think support them</a:t>
            </a:r>
            <a:endParaRPr lang="en-GB" dirty="0"/>
          </a:p>
        </p:txBody>
      </p:sp>
      <p:sp>
        <p:nvSpPr>
          <p:cNvPr id="6" name="Content Placeholder 5"/>
          <p:cNvSpPr>
            <a:spLocks noGrp="1"/>
          </p:cNvSpPr>
          <p:nvPr>
            <p:ph idx="1"/>
          </p:nvPr>
        </p:nvSpPr>
        <p:spPr>
          <a:xfrm>
            <a:off x="7389744" y="1549454"/>
            <a:ext cx="3565024" cy="1920240"/>
          </a:xfrm>
          <a:prstGeom prst="wedgeEllipseCallout">
            <a:avLst>
              <a:gd name="adj1" fmla="val -21716"/>
              <a:gd name="adj2" fmla="val 64204"/>
            </a:avLst>
          </a:prstGeom>
        </p:spPr>
        <p:style>
          <a:lnRef idx="2">
            <a:schemeClr val="accent6"/>
          </a:lnRef>
          <a:fillRef idx="1">
            <a:schemeClr val="lt1"/>
          </a:fillRef>
          <a:effectRef idx="0">
            <a:schemeClr val="accent6"/>
          </a:effectRef>
          <a:fontRef idx="minor">
            <a:schemeClr val="dk1"/>
          </a:fontRef>
        </p:style>
        <p:txBody>
          <a:bodyPr anchor="ctr">
            <a:normAutofit/>
          </a:bodyPr>
          <a:lstStyle/>
          <a:p>
            <a:pPr marL="0" indent="0">
              <a:buNone/>
            </a:pPr>
            <a:r>
              <a:rPr lang="en-GB" sz="2000" dirty="0" smtClean="0">
                <a:latin typeface="Calibri" panose="020F0502020204030204" pitchFamily="34" charset="0"/>
                <a:cs typeface="Calibri" panose="020F0502020204030204" pitchFamily="34" charset="0"/>
              </a:rPr>
              <a:t>I can have a break in class when I need it.</a:t>
            </a:r>
            <a:endParaRPr lang="en-GB" sz="2000" dirty="0">
              <a:latin typeface="Calibri" panose="020F0502020204030204" pitchFamily="34" charset="0"/>
              <a:cs typeface="Calibri" panose="020F0502020204030204" pitchFamily="34" charset="0"/>
            </a:endParaRPr>
          </a:p>
        </p:txBody>
      </p:sp>
      <p:sp>
        <p:nvSpPr>
          <p:cNvPr id="4" name="Oval Callout 3"/>
          <p:cNvSpPr/>
          <p:nvPr/>
        </p:nvSpPr>
        <p:spPr>
          <a:xfrm>
            <a:off x="582613" y="1257300"/>
            <a:ext cx="3805237" cy="2390775"/>
          </a:xfrm>
          <a:prstGeom prst="wedgeEllipseCallout">
            <a:avLst>
              <a:gd name="adj1" fmla="val 31246"/>
              <a:gd name="adj2" fmla="val 75114"/>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GB"/>
          </a:p>
        </p:txBody>
      </p:sp>
      <p:sp>
        <p:nvSpPr>
          <p:cNvPr id="5" name="TextBox 7"/>
          <p:cNvSpPr txBox="1">
            <a:spLocks noChangeArrowheads="1"/>
          </p:cNvSpPr>
          <p:nvPr/>
        </p:nvSpPr>
        <p:spPr bwMode="auto">
          <a:xfrm>
            <a:off x="1068388" y="1682750"/>
            <a:ext cx="265906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1800" dirty="0">
                <a:solidFill>
                  <a:schemeClr val="bg1"/>
                </a:solidFill>
              </a:rPr>
              <a:t>Things on my desk.</a:t>
            </a:r>
          </a:p>
          <a:p>
            <a:pPr algn="ctr">
              <a:spcBef>
                <a:spcPct val="0"/>
              </a:spcBef>
              <a:buFontTx/>
              <a:buNone/>
            </a:pPr>
            <a:r>
              <a:rPr lang="en-GB" altLang="en-US" sz="1800" dirty="0">
                <a:solidFill>
                  <a:schemeClr val="bg1"/>
                </a:solidFill>
              </a:rPr>
              <a:t> My </a:t>
            </a:r>
            <a:r>
              <a:rPr lang="en-GB" altLang="en-US" sz="1800" dirty="0" smtClean="0">
                <a:solidFill>
                  <a:schemeClr val="bg1"/>
                </a:solidFill>
              </a:rPr>
              <a:t>rough book</a:t>
            </a:r>
            <a:r>
              <a:rPr lang="en-GB" altLang="en-US" sz="1800" dirty="0">
                <a:solidFill>
                  <a:schemeClr val="bg1"/>
                </a:solidFill>
              </a:rPr>
              <a:t>.</a:t>
            </a:r>
          </a:p>
          <a:p>
            <a:pPr algn="ctr">
              <a:spcBef>
                <a:spcPct val="0"/>
              </a:spcBef>
              <a:buFontTx/>
              <a:buNone/>
            </a:pPr>
            <a:r>
              <a:rPr lang="en-GB" altLang="en-US" sz="1800" dirty="0" smtClean="0">
                <a:solidFill>
                  <a:schemeClr val="bg1"/>
                </a:solidFill>
              </a:rPr>
              <a:t>Pictures </a:t>
            </a:r>
            <a:r>
              <a:rPr lang="en-GB" altLang="en-US" sz="1800" dirty="0">
                <a:solidFill>
                  <a:schemeClr val="bg1"/>
                </a:solidFill>
              </a:rPr>
              <a:t>of </a:t>
            </a:r>
            <a:r>
              <a:rPr lang="en-GB" altLang="en-US" sz="1800" dirty="0" smtClean="0">
                <a:solidFill>
                  <a:schemeClr val="bg1"/>
                </a:solidFill>
              </a:rPr>
              <a:t>what we are going to be doing.</a:t>
            </a:r>
            <a:endParaRPr lang="en-GB" altLang="en-US" sz="1800" dirty="0">
              <a:solidFill>
                <a:schemeClr val="bg1"/>
              </a:solidFill>
            </a:endParaRPr>
          </a:p>
        </p:txBody>
      </p:sp>
      <p:sp>
        <p:nvSpPr>
          <p:cNvPr id="9" name="Oval Callout 8"/>
          <p:cNvSpPr/>
          <p:nvPr/>
        </p:nvSpPr>
        <p:spPr>
          <a:xfrm>
            <a:off x="2130173" y="4491659"/>
            <a:ext cx="2903537" cy="1982787"/>
          </a:xfrm>
          <a:prstGeom prst="wedgeEllipseCallout">
            <a:avLst>
              <a:gd name="adj1" fmla="val 28947"/>
              <a:gd name="adj2" fmla="val 52840"/>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GB"/>
          </a:p>
        </p:txBody>
      </p:sp>
      <p:sp>
        <p:nvSpPr>
          <p:cNvPr id="10" name="TextBox 4"/>
          <p:cNvSpPr txBox="1">
            <a:spLocks noChangeArrowheads="1"/>
          </p:cNvSpPr>
          <p:nvPr/>
        </p:nvSpPr>
        <p:spPr bwMode="auto">
          <a:xfrm>
            <a:off x="2501264" y="5036344"/>
            <a:ext cx="217646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1800" dirty="0">
                <a:solidFill>
                  <a:schemeClr val="bg1"/>
                </a:solidFill>
              </a:rPr>
              <a:t>My feelings cards help me to talk.</a:t>
            </a:r>
          </a:p>
        </p:txBody>
      </p:sp>
      <p:sp>
        <p:nvSpPr>
          <p:cNvPr id="11" name="Oval Callout 10"/>
          <p:cNvSpPr/>
          <p:nvPr/>
        </p:nvSpPr>
        <p:spPr>
          <a:xfrm>
            <a:off x="5918606" y="4376510"/>
            <a:ext cx="3467283" cy="1965779"/>
          </a:xfrm>
          <a:prstGeom prst="wedgeEllipseCallou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GB"/>
          </a:p>
        </p:txBody>
      </p:sp>
      <p:sp>
        <p:nvSpPr>
          <p:cNvPr id="12" name="TextBox 4"/>
          <p:cNvSpPr txBox="1">
            <a:spLocks noChangeArrowheads="1"/>
          </p:cNvSpPr>
          <p:nvPr/>
        </p:nvSpPr>
        <p:spPr bwMode="auto">
          <a:xfrm>
            <a:off x="6660787" y="4807799"/>
            <a:ext cx="217646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1800" dirty="0">
                <a:solidFill>
                  <a:schemeClr val="bg1"/>
                </a:solidFill>
              </a:rPr>
              <a:t>We can work with our adults, the teachers are kind and help us.</a:t>
            </a:r>
          </a:p>
        </p:txBody>
      </p:sp>
    </p:spTree>
    <p:extLst>
      <p:ext uri="{BB962C8B-B14F-4D97-AF65-F5344CB8AC3E}">
        <p14:creationId xmlns:p14="http://schemas.microsoft.com/office/powerpoint/2010/main" val="27658741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2095</TotalTime>
  <Words>3251</Words>
  <Application>Microsoft Office PowerPoint</Application>
  <PresentationFormat>Widescreen</PresentationFormat>
  <Paragraphs>259</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ＭＳ Ｐゴシック</vt:lpstr>
      <vt:lpstr>Arial</vt:lpstr>
      <vt:lpstr>Arial Black</vt:lpstr>
      <vt:lpstr>Calibri</vt:lpstr>
      <vt:lpstr>Trebuchet MS</vt:lpstr>
      <vt:lpstr>Tw Cen MT</vt:lpstr>
      <vt:lpstr>Circuit</vt:lpstr>
      <vt:lpstr>St Augustine’s C of E Junior School</vt:lpstr>
      <vt:lpstr> </vt:lpstr>
      <vt:lpstr>What pastoral support is provided? </vt:lpstr>
      <vt:lpstr>Our Core Offer</vt:lpstr>
      <vt:lpstr>PowerPoint Presentation</vt:lpstr>
      <vt:lpstr>Policies and Support </vt:lpstr>
      <vt:lpstr>SEND and provision </vt:lpstr>
      <vt:lpstr>Communication and interaction </vt:lpstr>
      <vt:lpstr>What our children think support them</vt:lpstr>
      <vt:lpstr>Cognition and learning</vt:lpstr>
      <vt:lpstr>What our children think helps them</vt:lpstr>
      <vt:lpstr>Social, emotional and mental health</vt:lpstr>
      <vt:lpstr>What our children think helps them</vt:lpstr>
      <vt:lpstr>Sensory and physical </vt:lpstr>
      <vt:lpstr>What our children think helps them</vt:lpstr>
      <vt:lpstr>How is SEND progress assessed and reviewed?</vt:lpstr>
      <vt:lpstr>PowerPoint Presentation</vt:lpstr>
      <vt:lpstr>ALL staff at St Augustine’s CE Junior School: </vt:lpstr>
      <vt:lpstr>Review of send</vt:lpstr>
      <vt:lpstr>Transition </vt:lpstr>
      <vt:lpstr>PowerPoint Presentation</vt:lpstr>
      <vt:lpstr>Local Governing Board </vt:lpstr>
      <vt:lpstr>Parent Views</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 Cuthbert’s Catholic Primary School</dc:title>
  <dc:creator>CPAGlover</dc:creator>
  <cp:lastModifiedBy>A Corbino</cp:lastModifiedBy>
  <cp:revision>42</cp:revision>
  <dcterms:created xsi:type="dcterms:W3CDTF">2021-05-14T08:36:19Z</dcterms:created>
  <dcterms:modified xsi:type="dcterms:W3CDTF">2025-11-05T20:51:40Z</dcterms:modified>
</cp:coreProperties>
</file>